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39" r:id="rId2"/>
    <p:sldId id="281" r:id="rId3"/>
    <p:sldId id="282" r:id="rId4"/>
    <p:sldId id="283" r:id="rId5"/>
    <p:sldId id="284" r:id="rId6"/>
    <p:sldId id="342" r:id="rId7"/>
    <p:sldId id="285" r:id="rId8"/>
    <p:sldId id="286" r:id="rId9"/>
    <p:sldId id="287" r:id="rId10"/>
    <p:sldId id="343" r:id="rId11"/>
    <p:sldId id="288" r:id="rId12"/>
    <p:sldId id="289" r:id="rId13"/>
    <p:sldId id="290" r:id="rId14"/>
    <p:sldId id="291" r:id="rId15"/>
    <p:sldId id="292" r:id="rId16"/>
    <p:sldId id="298" r:id="rId17"/>
    <p:sldId id="300" r:id="rId18"/>
    <p:sldId id="302" r:id="rId19"/>
    <p:sldId id="303" r:id="rId20"/>
    <p:sldId id="304" r:id="rId21"/>
    <p:sldId id="306" r:id="rId22"/>
    <p:sldId id="307" r:id="rId23"/>
    <p:sldId id="308" r:id="rId24"/>
    <p:sldId id="309" r:id="rId25"/>
    <p:sldId id="310" r:id="rId26"/>
    <p:sldId id="311" r:id="rId27"/>
    <p:sldId id="313" r:id="rId28"/>
    <p:sldId id="314" r:id="rId29"/>
    <p:sldId id="315" r:id="rId30"/>
    <p:sldId id="316" r:id="rId31"/>
    <p:sldId id="338" r:id="rId32"/>
    <p:sldId id="317" r:id="rId33"/>
    <p:sldId id="344" r:id="rId34"/>
    <p:sldId id="318" r:id="rId35"/>
    <p:sldId id="334" r:id="rId36"/>
  </p:sldIdLst>
  <p:sldSz cx="9144000" cy="6858000" type="screen4x3"/>
  <p:notesSz cx="7010400" cy="92964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61F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94660"/>
  </p:normalViewPr>
  <p:slideViewPr>
    <p:cSldViewPr snapToGrid="0" snapToObjects="1">
      <p:cViewPr varScale="1">
        <p:scale>
          <a:sx n="87" d="100"/>
          <a:sy n="87" d="100"/>
        </p:scale>
        <p:origin x="150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B8F63C1-CE7A-47EC-B861-463D033F97DF}" type="datetimeFigureOut">
              <a:rPr lang="es-MX" smtClean="0"/>
              <a:t>07/05/2018</a:t>
            </a:fld>
            <a:endParaRPr lang="es-MX"/>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C038340-543F-4849-9625-9958D1633791}" type="slidenum">
              <a:rPr lang="es-MX" smtClean="0"/>
              <a:t>‹Nº›</a:t>
            </a:fld>
            <a:endParaRPr lang="es-MX"/>
          </a:p>
        </p:txBody>
      </p:sp>
    </p:spTree>
    <p:extLst>
      <p:ext uri="{BB962C8B-B14F-4D97-AF65-F5344CB8AC3E}">
        <p14:creationId xmlns:p14="http://schemas.microsoft.com/office/powerpoint/2010/main" val="3018191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DC038340-543F-4849-9625-9958D1633791}" type="slidenum">
              <a:rPr lang="es-MX" smtClean="0"/>
              <a:t>1</a:t>
            </a:fld>
            <a:endParaRPr lang="es-MX"/>
          </a:p>
        </p:txBody>
      </p:sp>
    </p:spTree>
    <p:extLst>
      <p:ext uri="{BB962C8B-B14F-4D97-AF65-F5344CB8AC3E}">
        <p14:creationId xmlns:p14="http://schemas.microsoft.com/office/powerpoint/2010/main" val="278656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DC038340-543F-4849-9625-9958D1633791}" type="slidenum">
              <a:rPr lang="es-MX" smtClean="0"/>
              <a:t>3</a:t>
            </a:fld>
            <a:endParaRPr lang="es-MX"/>
          </a:p>
        </p:txBody>
      </p:sp>
    </p:spTree>
    <p:extLst>
      <p:ext uri="{BB962C8B-B14F-4D97-AF65-F5344CB8AC3E}">
        <p14:creationId xmlns:p14="http://schemas.microsoft.com/office/powerpoint/2010/main" val="146445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53DD706-7431-EF40-B327-F7BBADCFDD76}" type="datetimeFigureOut">
              <a:rPr lang="es-ES" smtClean="0"/>
              <a:t>07/05/2018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1929717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53DD706-7431-EF40-B327-F7BBADCFDD76}" type="datetimeFigureOut">
              <a:rPr lang="es-ES" smtClean="0"/>
              <a:t>07/05/2018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219134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53DD706-7431-EF40-B327-F7BBADCFDD76}" type="datetimeFigureOut">
              <a:rPr lang="es-ES" smtClean="0"/>
              <a:t>07/05/2018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1259521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53DD706-7431-EF40-B327-F7BBADCFDD76}" type="datetimeFigureOut">
              <a:rPr lang="es-ES" smtClean="0"/>
              <a:t>07/05/2018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389555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53DD706-7431-EF40-B327-F7BBADCFDD76}" type="datetimeFigureOut">
              <a:rPr lang="es-ES" smtClean="0"/>
              <a:t>07/05/2018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187129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53DD706-7431-EF40-B327-F7BBADCFDD76}" type="datetimeFigureOut">
              <a:rPr lang="es-ES" smtClean="0"/>
              <a:t>07/05/2018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97394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53DD706-7431-EF40-B327-F7BBADCFDD76}" type="datetimeFigureOut">
              <a:rPr lang="es-ES" smtClean="0"/>
              <a:t>07/05/2018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283006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53DD706-7431-EF40-B327-F7BBADCFDD76}" type="datetimeFigureOut">
              <a:rPr lang="es-ES" smtClean="0"/>
              <a:t>07/05/2018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38946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53DD706-7431-EF40-B327-F7BBADCFDD76}" type="datetimeFigureOut">
              <a:rPr lang="es-ES" smtClean="0"/>
              <a:t>07/05/2018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3929949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53DD706-7431-EF40-B327-F7BBADCFDD76}" type="datetimeFigureOut">
              <a:rPr lang="es-ES" smtClean="0"/>
              <a:t>07/05/2018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48720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53DD706-7431-EF40-B327-F7BBADCFDD76}" type="datetimeFigureOut">
              <a:rPr lang="es-ES" smtClean="0"/>
              <a:t>07/05/2018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D4C1654-5482-3347-B9EE-C0DE88DB82AC}" type="slidenum">
              <a:rPr lang="es-ES" smtClean="0"/>
              <a:t>‹Nº›</a:t>
            </a:fld>
            <a:endParaRPr lang="es-ES"/>
          </a:p>
        </p:txBody>
      </p:sp>
    </p:spTree>
    <p:extLst>
      <p:ext uri="{BB962C8B-B14F-4D97-AF65-F5344CB8AC3E}">
        <p14:creationId xmlns:p14="http://schemas.microsoft.com/office/powerpoint/2010/main" val="78260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DD706-7431-EF40-B327-F7BBADCFDD76}" type="datetimeFigureOut">
              <a:rPr lang="es-ES" smtClean="0"/>
              <a:t>07/05/2018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C1654-5482-3347-B9EE-C0DE88DB82AC}" type="slidenum">
              <a:rPr lang="es-ES" smtClean="0"/>
              <a:t>‹Nº›</a:t>
            </a:fld>
            <a:endParaRPr lang="es-ES"/>
          </a:p>
        </p:txBody>
      </p:sp>
    </p:spTree>
    <p:extLst>
      <p:ext uri="{BB962C8B-B14F-4D97-AF65-F5344CB8AC3E}">
        <p14:creationId xmlns:p14="http://schemas.microsoft.com/office/powerpoint/2010/main" val="412235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CuadroTexto 17"/>
          <p:cNvSpPr txBox="1"/>
          <p:nvPr/>
        </p:nvSpPr>
        <p:spPr>
          <a:xfrm>
            <a:off x="5870710" y="4655354"/>
            <a:ext cx="1102610" cy="369332"/>
          </a:xfrm>
          <a:prstGeom prst="rect">
            <a:avLst/>
          </a:prstGeom>
          <a:noFill/>
        </p:spPr>
        <p:txBody>
          <a:bodyPr wrap="square" rtlCol="0">
            <a:spAutoFit/>
          </a:bodyPr>
          <a:lstStyle/>
          <a:p>
            <a:pPr algn="ctr"/>
            <a:r>
              <a:rPr lang="es-MX" b="1" dirty="0" smtClean="0">
                <a:solidFill>
                  <a:schemeClr val="bg1"/>
                </a:solidFill>
              </a:rPr>
              <a:t>LGMDE</a:t>
            </a:r>
            <a:endParaRPr lang="es-MX" b="1" dirty="0">
              <a:solidFill>
                <a:schemeClr val="bg1"/>
              </a:solidFill>
            </a:endParaRPr>
          </a:p>
        </p:txBody>
      </p:sp>
      <p:sp>
        <p:nvSpPr>
          <p:cNvPr id="61" name="CuadroTexto 60"/>
          <p:cNvSpPr txBox="1"/>
          <p:nvPr/>
        </p:nvSpPr>
        <p:spPr>
          <a:xfrm>
            <a:off x="4671780" y="4441479"/>
            <a:ext cx="1853215" cy="369332"/>
          </a:xfrm>
          <a:prstGeom prst="rect">
            <a:avLst/>
          </a:prstGeom>
          <a:noFill/>
        </p:spPr>
        <p:txBody>
          <a:bodyPr wrap="square" rtlCol="0">
            <a:spAutoFit/>
          </a:bodyPr>
          <a:lstStyle/>
          <a:p>
            <a:pPr algn="ctr"/>
            <a:r>
              <a:rPr lang="es-MX" dirty="0" smtClean="0">
                <a:solidFill>
                  <a:schemeClr val="bg1"/>
                </a:solidFill>
              </a:rPr>
              <a:t>LGMDE</a:t>
            </a:r>
            <a:endParaRPr lang="es-MX" dirty="0">
              <a:solidFill>
                <a:schemeClr val="bg1"/>
              </a:solidFill>
            </a:endParaRPr>
          </a:p>
        </p:txBody>
      </p:sp>
      <p:sp>
        <p:nvSpPr>
          <p:cNvPr id="7" name="Rectángulo redondeado 6"/>
          <p:cNvSpPr/>
          <p:nvPr/>
        </p:nvSpPr>
        <p:spPr>
          <a:xfrm>
            <a:off x="446320" y="3850874"/>
            <a:ext cx="4740743" cy="118120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MX"/>
          </a:p>
        </p:txBody>
      </p:sp>
      <p:sp>
        <p:nvSpPr>
          <p:cNvPr id="3" name="CuadroTexto 2"/>
          <p:cNvSpPr txBox="1"/>
          <p:nvPr/>
        </p:nvSpPr>
        <p:spPr>
          <a:xfrm>
            <a:off x="1002657" y="4164480"/>
            <a:ext cx="3409487" cy="646331"/>
          </a:xfrm>
          <a:prstGeom prst="rect">
            <a:avLst/>
          </a:prstGeom>
          <a:noFill/>
        </p:spPr>
        <p:txBody>
          <a:bodyPr wrap="square" rtlCol="0">
            <a:spAutoFit/>
          </a:bodyPr>
          <a:lstStyle/>
          <a:p>
            <a:r>
              <a:rPr lang="es-MX" sz="3600" dirty="0">
                <a:solidFill>
                  <a:schemeClr val="bg1"/>
                </a:solidFill>
              </a:rPr>
              <a:t>¿</a:t>
            </a:r>
            <a:r>
              <a:rPr lang="es-MX" sz="3600" dirty="0" smtClean="0">
                <a:solidFill>
                  <a:schemeClr val="bg1"/>
                </a:solidFill>
              </a:rPr>
              <a:t>Que es FEPADE?</a:t>
            </a:r>
            <a:endParaRPr lang="es-MX" sz="3600" dirty="0">
              <a:solidFill>
                <a:schemeClr val="bg1"/>
              </a:solidFill>
            </a:endParaRPr>
          </a:p>
        </p:txBody>
      </p:sp>
      <p:pic>
        <p:nvPicPr>
          <p:cNvPr id="10" name="4 Imagen" descr="DSCF0232.JPG"/>
          <p:cNvPicPr>
            <a:picLocks noChangeAspect="1"/>
          </p:cNvPicPr>
          <p:nvPr/>
        </p:nvPicPr>
        <p:blipFill>
          <a:blip r:embed="rId4" cstate="print">
            <a:duotone>
              <a:schemeClr val="accent6">
                <a:shade val="45000"/>
                <a:satMod val="135000"/>
              </a:schemeClr>
              <a:prstClr val="white"/>
            </a:duotone>
          </a:blip>
          <a:stretch>
            <a:fillRect/>
          </a:stretch>
        </p:blipFill>
        <p:spPr>
          <a:xfrm>
            <a:off x="4628263" y="2884555"/>
            <a:ext cx="4255590" cy="3113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363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ángulo redondeado 7"/>
          <p:cNvSpPr/>
          <p:nvPr/>
        </p:nvSpPr>
        <p:spPr>
          <a:xfrm>
            <a:off x="1083616" y="2847975"/>
            <a:ext cx="5337441" cy="132988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3" name="CuadroTexto 2"/>
          <p:cNvSpPr txBox="1"/>
          <p:nvPr/>
        </p:nvSpPr>
        <p:spPr>
          <a:xfrm>
            <a:off x="1662971" y="2885387"/>
            <a:ext cx="4165037" cy="1200329"/>
          </a:xfrm>
          <a:prstGeom prst="rect">
            <a:avLst/>
          </a:prstGeom>
          <a:noFill/>
        </p:spPr>
        <p:txBody>
          <a:bodyPr wrap="square" rtlCol="0">
            <a:spAutoFit/>
          </a:bodyPr>
          <a:lstStyle/>
          <a:p>
            <a:pPr algn="ctr"/>
            <a:r>
              <a:rPr lang="es-MX" sz="3600" dirty="0" smtClean="0">
                <a:solidFill>
                  <a:schemeClr val="bg1"/>
                </a:solidFill>
              </a:rPr>
              <a:t>Análisis de los Delitos Electorales</a:t>
            </a:r>
            <a:endParaRPr lang="es-MX" sz="3600" dirty="0">
              <a:solidFill>
                <a:schemeClr val="bg1"/>
              </a:solidFill>
            </a:endParaRPr>
          </a:p>
        </p:txBody>
      </p:sp>
      <p:pic>
        <p:nvPicPr>
          <p:cNvPr id="10" name="10 Imagen" descr="DSCF0727.JPG"/>
          <p:cNvPicPr>
            <a:picLocks noChangeAspect="1"/>
          </p:cNvPicPr>
          <p:nvPr/>
        </p:nvPicPr>
        <p:blipFill>
          <a:blip r:embed="rId3" cstate="print">
            <a:duotone>
              <a:schemeClr val="accent3">
                <a:shade val="45000"/>
                <a:satMod val="135000"/>
              </a:schemeClr>
              <a:prstClr val="white"/>
            </a:duotone>
          </a:blip>
          <a:stretch>
            <a:fillRect/>
          </a:stretch>
        </p:blipFill>
        <p:spPr>
          <a:xfrm>
            <a:off x="5803705" y="2251338"/>
            <a:ext cx="3025796" cy="2269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745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0"/>
            <a:ext cx="9144000" cy="6758609"/>
          </a:xfrm>
          <a:prstGeom prst="rect">
            <a:avLst/>
          </a:prstGeom>
        </p:spPr>
      </p:pic>
      <p:sp>
        <p:nvSpPr>
          <p:cNvPr id="2" name="Rectángulo 1"/>
          <p:cNvSpPr/>
          <p:nvPr/>
        </p:nvSpPr>
        <p:spPr>
          <a:xfrm>
            <a:off x="2365573" y="1287653"/>
            <a:ext cx="5825747" cy="4185761"/>
          </a:xfrm>
          <a:prstGeom prst="rect">
            <a:avLst/>
          </a:prstGeom>
        </p:spPr>
        <p:txBody>
          <a:bodyPr wrap="square">
            <a:spAutoFit/>
          </a:bodyPr>
          <a:lstStyle/>
          <a:p>
            <a:pPr lvl="1"/>
            <a:endParaRPr lang="es-ES_tradnl" sz="1600" dirty="0"/>
          </a:p>
          <a:p>
            <a:r>
              <a:rPr lang="es-MX" dirty="0"/>
              <a:t>A efecto de que nuestro análisis resulte práctico, dinámico y sencillo, proponemos abordar el estudio de los delitos electorales con base en la calidad del sujeto activo de los mismos</a:t>
            </a:r>
            <a:r>
              <a:rPr lang="es-MX" dirty="0" smtClean="0"/>
              <a:t>:</a:t>
            </a:r>
          </a:p>
          <a:p>
            <a:endParaRPr lang="es-ES_tradnl" sz="1600" dirty="0"/>
          </a:p>
          <a:p>
            <a:pPr lvl="0"/>
            <a:r>
              <a:rPr lang="es-MX" b="1" dirty="0">
                <a:solidFill>
                  <a:srgbClr val="561F1E"/>
                </a:solidFill>
              </a:rPr>
              <a:t>Cualquier </a:t>
            </a:r>
            <a:r>
              <a:rPr lang="es-MX" b="1" dirty="0" smtClean="0">
                <a:solidFill>
                  <a:srgbClr val="561F1E"/>
                </a:solidFill>
              </a:rPr>
              <a:t>persona</a:t>
            </a:r>
            <a:endParaRPr lang="es-ES_tradnl" sz="1600" dirty="0">
              <a:solidFill>
                <a:srgbClr val="561F1E"/>
              </a:solidFill>
            </a:endParaRPr>
          </a:p>
          <a:p>
            <a:pPr lvl="0"/>
            <a:r>
              <a:rPr lang="es-MX" b="1" dirty="0">
                <a:solidFill>
                  <a:srgbClr val="561F1E"/>
                </a:solidFill>
              </a:rPr>
              <a:t>Funcionarios </a:t>
            </a:r>
            <a:r>
              <a:rPr lang="es-MX" b="1" dirty="0" smtClean="0">
                <a:solidFill>
                  <a:srgbClr val="561F1E"/>
                </a:solidFill>
              </a:rPr>
              <a:t>Electorales</a:t>
            </a:r>
            <a:endParaRPr lang="es-ES_tradnl" sz="1600" dirty="0">
              <a:solidFill>
                <a:srgbClr val="561F1E"/>
              </a:solidFill>
            </a:endParaRPr>
          </a:p>
          <a:p>
            <a:pPr lvl="0"/>
            <a:r>
              <a:rPr lang="es-MX" b="1" dirty="0">
                <a:solidFill>
                  <a:srgbClr val="561F1E"/>
                </a:solidFill>
              </a:rPr>
              <a:t>Funcionarios Partidistas</a:t>
            </a:r>
            <a:endParaRPr lang="es-ES_tradnl" sz="1600" dirty="0">
              <a:solidFill>
                <a:srgbClr val="561F1E"/>
              </a:solidFill>
            </a:endParaRPr>
          </a:p>
          <a:p>
            <a:pPr lvl="0"/>
            <a:r>
              <a:rPr lang="es-MX" b="1" dirty="0">
                <a:solidFill>
                  <a:srgbClr val="561F1E"/>
                </a:solidFill>
              </a:rPr>
              <a:t>Servidores </a:t>
            </a:r>
            <a:r>
              <a:rPr lang="es-MX" b="1" dirty="0" smtClean="0">
                <a:solidFill>
                  <a:srgbClr val="561F1E"/>
                </a:solidFill>
              </a:rPr>
              <a:t>Públicos</a:t>
            </a:r>
          </a:p>
          <a:p>
            <a:endParaRPr lang="es-MX" b="1" dirty="0" smtClean="0"/>
          </a:p>
          <a:p>
            <a:r>
              <a:rPr lang="es-MX" b="1" dirty="0" smtClean="0">
                <a:solidFill>
                  <a:srgbClr val="561F1E"/>
                </a:solidFill>
              </a:rPr>
              <a:t>Candidatos </a:t>
            </a:r>
            <a:r>
              <a:rPr lang="es-MX" b="1" dirty="0">
                <a:solidFill>
                  <a:srgbClr val="561F1E"/>
                </a:solidFill>
              </a:rPr>
              <a:t>Electos</a:t>
            </a:r>
          </a:p>
          <a:p>
            <a:r>
              <a:rPr lang="es-MX" b="1" dirty="0">
                <a:solidFill>
                  <a:srgbClr val="561F1E"/>
                </a:solidFill>
              </a:rPr>
              <a:t>Precandidatos y candidatos</a:t>
            </a:r>
          </a:p>
          <a:p>
            <a:r>
              <a:rPr lang="es-MX" b="1" dirty="0">
                <a:solidFill>
                  <a:srgbClr val="561F1E"/>
                </a:solidFill>
              </a:rPr>
              <a:t>Ministros de culto religioso</a:t>
            </a:r>
          </a:p>
          <a:p>
            <a:r>
              <a:rPr lang="es-MX" b="1" dirty="0">
                <a:solidFill>
                  <a:srgbClr val="561F1E"/>
                </a:solidFill>
              </a:rPr>
              <a:t>Fedatarios Públicos</a:t>
            </a:r>
            <a:endParaRPr lang="es-ES_tradnl" b="1" dirty="0">
              <a:solidFill>
                <a:srgbClr val="561F1E"/>
              </a:solidFill>
            </a:endParaRPr>
          </a:p>
        </p:txBody>
      </p:sp>
      <p:sp>
        <p:nvSpPr>
          <p:cNvPr id="4" name="Elipse 3"/>
          <p:cNvSpPr/>
          <p:nvPr/>
        </p:nvSpPr>
        <p:spPr>
          <a:xfrm>
            <a:off x="2152581" y="4338195"/>
            <a:ext cx="212992" cy="21717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s-MX"/>
          </a:p>
        </p:txBody>
      </p:sp>
      <p:sp>
        <p:nvSpPr>
          <p:cNvPr id="11" name="Elipse 10"/>
          <p:cNvSpPr/>
          <p:nvPr/>
        </p:nvSpPr>
        <p:spPr>
          <a:xfrm>
            <a:off x="2152581" y="4603782"/>
            <a:ext cx="212992" cy="21717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s-MX"/>
          </a:p>
        </p:txBody>
      </p:sp>
      <p:sp>
        <p:nvSpPr>
          <p:cNvPr id="12" name="Elipse 11"/>
          <p:cNvSpPr/>
          <p:nvPr/>
        </p:nvSpPr>
        <p:spPr>
          <a:xfrm>
            <a:off x="2152581" y="4878664"/>
            <a:ext cx="212992" cy="21717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s-MX"/>
          </a:p>
        </p:txBody>
      </p:sp>
      <p:sp>
        <p:nvSpPr>
          <p:cNvPr id="13" name="Elipse 12"/>
          <p:cNvSpPr/>
          <p:nvPr/>
        </p:nvSpPr>
        <p:spPr>
          <a:xfrm>
            <a:off x="2152581" y="5153546"/>
            <a:ext cx="212992" cy="21717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s-MX"/>
          </a:p>
        </p:txBody>
      </p:sp>
      <p:sp>
        <p:nvSpPr>
          <p:cNvPr id="14" name="Elipse 13"/>
          <p:cNvSpPr/>
          <p:nvPr/>
        </p:nvSpPr>
        <p:spPr>
          <a:xfrm>
            <a:off x="2152581" y="2965746"/>
            <a:ext cx="212992" cy="21717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sp>
        <p:nvSpPr>
          <p:cNvPr id="15" name="Elipse 14"/>
          <p:cNvSpPr/>
          <p:nvPr/>
        </p:nvSpPr>
        <p:spPr>
          <a:xfrm>
            <a:off x="2152581" y="3231333"/>
            <a:ext cx="212992" cy="21717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sp>
        <p:nvSpPr>
          <p:cNvPr id="16" name="Elipse 15"/>
          <p:cNvSpPr/>
          <p:nvPr/>
        </p:nvSpPr>
        <p:spPr>
          <a:xfrm>
            <a:off x="2152581" y="3506215"/>
            <a:ext cx="212992" cy="21717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sp>
        <p:nvSpPr>
          <p:cNvPr id="17" name="Elipse 16"/>
          <p:cNvSpPr/>
          <p:nvPr/>
        </p:nvSpPr>
        <p:spPr>
          <a:xfrm>
            <a:off x="2152581" y="3781097"/>
            <a:ext cx="212992" cy="21717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151909" y="1206459"/>
            <a:ext cx="5761181" cy="2862322"/>
          </a:xfrm>
          <a:prstGeom prst="rect">
            <a:avLst/>
          </a:prstGeom>
        </p:spPr>
        <p:txBody>
          <a:bodyPr wrap="square">
            <a:spAutoFit/>
          </a:bodyPr>
          <a:lstStyle/>
          <a:p>
            <a:pPr lvl="0"/>
            <a:r>
              <a:rPr lang="es-MX" b="1" dirty="0"/>
              <a:t>Cualquier persona</a:t>
            </a:r>
            <a:endParaRPr lang="es-ES_tradnl" dirty="0"/>
          </a:p>
          <a:p>
            <a:r>
              <a:rPr lang="es-MX" dirty="0"/>
              <a:t>En estos supuestos la ley no exige como elemento subjetivo del tipo que el agente deba contar con una calidad específica, como podría ser el ser servidor público, funcionario partidista, etc</a:t>
            </a:r>
            <a:r>
              <a:rPr lang="es-MX" dirty="0" smtClean="0"/>
              <a:t>.</a:t>
            </a:r>
          </a:p>
          <a:p>
            <a:endParaRPr lang="es-ES_tradnl" dirty="0"/>
          </a:p>
          <a:p>
            <a:r>
              <a:rPr lang="es-MX" b="1" dirty="0" smtClean="0"/>
              <a:t>Artículo </a:t>
            </a:r>
            <a:r>
              <a:rPr lang="es-MX" b="1" dirty="0"/>
              <a:t>7.</a:t>
            </a:r>
            <a:endParaRPr lang="es-ES_tradnl" b="1" dirty="0"/>
          </a:p>
          <a:p>
            <a:pPr lvl="0"/>
            <a:r>
              <a:rPr lang="es-MX" dirty="0"/>
              <a:t>Vote a sabiendas de que no cumple con los requisitos de ley;</a:t>
            </a:r>
            <a:endParaRPr lang="es-ES_tradnl" dirty="0"/>
          </a:p>
          <a:p>
            <a:pPr lvl="0"/>
            <a:endParaRPr lang="es-ES_tradnl" dirty="0"/>
          </a:p>
        </p:txBody>
      </p:sp>
      <p:sp>
        <p:nvSpPr>
          <p:cNvPr id="7" name="Elipse 6"/>
          <p:cNvSpPr/>
          <p:nvPr/>
        </p:nvSpPr>
        <p:spPr>
          <a:xfrm>
            <a:off x="2779972" y="1291698"/>
            <a:ext cx="212992" cy="2203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5001" r="8125" b="16271"/>
          <a:stretch/>
        </p:blipFill>
        <p:spPr>
          <a:xfrm>
            <a:off x="2554755" y="4047628"/>
            <a:ext cx="5724380" cy="2637581"/>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536354" y="964273"/>
            <a:ext cx="5254159" cy="3139321"/>
          </a:xfrm>
          <a:prstGeom prst="rect">
            <a:avLst/>
          </a:prstGeom>
        </p:spPr>
        <p:txBody>
          <a:bodyPr wrap="square">
            <a:spAutoFit/>
          </a:bodyPr>
          <a:lstStyle/>
          <a:p>
            <a:pPr lvl="0" algn="just"/>
            <a:r>
              <a:rPr lang="es-MX" dirty="0"/>
              <a:t> Obstaculice o interfiera el desarrollo normal de las votaciones, el escrutinio y cómputo, o el adecuado ejercicio de las tareas de los funcionarios electorales; introduzca o sustraiga de las urnas ilícitamente una o más boletas electorales, o bien, introduzca boletas falsas; obtenga o solicite declaración firmada del elector acerca de su intención o el sentido de su voto.</a:t>
            </a:r>
            <a:endParaRPr lang="es-ES_tradnl" dirty="0"/>
          </a:p>
          <a:p>
            <a:pPr algn="just"/>
            <a:r>
              <a:rPr lang="es-MX" dirty="0"/>
              <a:t> </a:t>
            </a:r>
            <a:endParaRPr lang="es-ES_tradnl" dirty="0"/>
          </a:p>
          <a:p>
            <a:pPr algn="just"/>
            <a:r>
              <a:rPr lang="es-MX" dirty="0"/>
              <a:t>La pena se aumentará hasta el doble cuando se ejerza violencia contra los funcionarios electorales;</a:t>
            </a:r>
            <a:endParaRPr lang="es-ES_tradnl" dirty="0"/>
          </a:p>
          <a:p>
            <a:pPr algn="just"/>
            <a:r>
              <a:rPr lang="es-MX" dirty="0"/>
              <a:t> </a:t>
            </a:r>
            <a:endParaRPr lang="es-ES_tradnl" dirty="0"/>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5625" r="6875" b="16794"/>
          <a:stretch/>
        </p:blipFill>
        <p:spPr>
          <a:xfrm>
            <a:off x="1956236" y="4016055"/>
            <a:ext cx="5532120" cy="2514982"/>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l="10969" r="13782" b="15028"/>
          <a:stretch/>
        </p:blipFill>
        <p:spPr>
          <a:xfrm>
            <a:off x="1489046" y="3766227"/>
            <a:ext cx="4708948" cy="2542076"/>
          </a:xfrm>
          <a:prstGeom prst="rect">
            <a:avLst/>
          </a:prstGeom>
        </p:spPr>
      </p:pic>
      <p:pic>
        <p:nvPicPr>
          <p:cNvPr id="12" name="Imagen 11"/>
          <p:cNvPicPr>
            <a:picLocks noChangeAspect="1"/>
          </p:cNvPicPr>
          <p:nvPr/>
        </p:nvPicPr>
        <p:blipFill rotWithShape="1">
          <a:blip r:embed="rId4">
            <a:extLst>
              <a:ext uri="{28A0092B-C50C-407E-A947-70E740481C1C}">
                <a14:useLocalDpi xmlns:a14="http://schemas.microsoft.com/office/drawing/2010/main" val="0"/>
              </a:ext>
            </a:extLst>
          </a:blip>
          <a:srcRect l="9564" r="10062" b="14570"/>
          <a:stretch/>
        </p:blipFill>
        <p:spPr>
          <a:xfrm>
            <a:off x="3231433" y="1021142"/>
            <a:ext cx="4738533" cy="2407858"/>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4859" r="3017" b="22578"/>
          <a:stretch/>
        </p:blipFill>
        <p:spPr>
          <a:xfrm>
            <a:off x="2639230" y="4173757"/>
            <a:ext cx="5098880" cy="2048593"/>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8703" r="14421" b="13753"/>
          <a:stretch/>
        </p:blipFill>
        <p:spPr>
          <a:xfrm>
            <a:off x="2022560" y="1091716"/>
            <a:ext cx="4561120" cy="2446392"/>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426114" y="3127708"/>
            <a:ext cx="5472545" cy="1200329"/>
          </a:xfrm>
          <a:prstGeom prst="rect">
            <a:avLst/>
          </a:prstGeom>
        </p:spPr>
        <p:txBody>
          <a:bodyPr wrap="square">
            <a:spAutoFit/>
          </a:bodyPr>
          <a:lstStyle/>
          <a:p>
            <a:pPr lvl="0" algn="just"/>
            <a:r>
              <a:rPr lang="es-MX" dirty="0" smtClean="0"/>
              <a:t>Es importante reiterar que las conductas que se encuentran en este numeral, en virtud de quien lo comete puede presentar en distintos tiempos del proceso electoral. </a:t>
            </a:r>
            <a:endParaRPr lang="es-ES_tradnl" dirty="0"/>
          </a:p>
        </p:txBody>
      </p:sp>
      <p:pic>
        <p:nvPicPr>
          <p:cNvPr id="6" name="7 Imagen" descr="DSCF0278.jpg"/>
          <p:cNvPicPr>
            <a:picLocks noChangeAspect="1"/>
          </p:cNvPicPr>
          <p:nvPr/>
        </p:nvPicPr>
        <p:blipFill>
          <a:blip r:embed="rId3">
            <a:duotone>
              <a:schemeClr val="accent2">
                <a:shade val="45000"/>
                <a:satMod val="135000"/>
              </a:schemeClr>
              <a:prstClr val="white"/>
            </a:duotone>
          </a:blip>
          <a:stretch>
            <a:fillRect/>
          </a:stretch>
        </p:blipFill>
        <p:spPr>
          <a:xfrm>
            <a:off x="1178365" y="2644108"/>
            <a:ext cx="2002408" cy="30438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557267" y="1206919"/>
            <a:ext cx="5335686" cy="3416320"/>
          </a:xfrm>
          <a:prstGeom prst="rect">
            <a:avLst/>
          </a:prstGeom>
        </p:spPr>
        <p:txBody>
          <a:bodyPr wrap="square">
            <a:spAutoFit/>
          </a:bodyPr>
          <a:lstStyle/>
          <a:p>
            <a:pPr lvl="0" algn="just"/>
            <a:r>
              <a:rPr lang="es-MX" b="1" dirty="0" smtClean="0">
                <a:effectLst/>
              </a:rPr>
              <a:t>Por Funcionarios Electorales</a:t>
            </a:r>
          </a:p>
          <a:p>
            <a:pPr lvl="0" algn="just"/>
            <a:endParaRPr lang="es-ES_tradnl" dirty="0" smtClean="0">
              <a:effectLst/>
            </a:endParaRPr>
          </a:p>
          <a:p>
            <a:pPr algn="just"/>
            <a:r>
              <a:rPr lang="es-MX" b="1" dirty="0"/>
              <a:t>Un funcionario electoral</a:t>
            </a:r>
            <a:r>
              <a:rPr lang="es-MX" dirty="0"/>
              <a:t>, en atención a la LGMDE, es toda </a:t>
            </a:r>
            <a:r>
              <a:rPr lang="es-MX" b="1" dirty="0"/>
              <a:t>aquella persona que</a:t>
            </a:r>
            <a:r>
              <a:rPr lang="es-MX" dirty="0"/>
              <a:t> conforme a la legislación electoral </a:t>
            </a:r>
            <a:r>
              <a:rPr lang="es-MX" b="1" dirty="0"/>
              <a:t>integra los órganos que llevan a cabo funciones </a:t>
            </a:r>
            <a:r>
              <a:rPr lang="es-MX" b="1" dirty="0" smtClean="0"/>
              <a:t>electorales</a:t>
            </a:r>
            <a:r>
              <a:rPr lang="es-MX" dirty="0" smtClean="0"/>
              <a:t>.</a:t>
            </a:r>
          </a:p>
          <a:p>
            <a:pPr algn="just"/>
            <a:r>
              <a:rPr lang="es-MX" dirty="0" smtClean="0"/>
              <a:t>En virtud de lo anterior</a:t>
            </a:r>
            <a:r>
              <a:rPr lang="es-MX" dirty="0"/>
              <a:t>, </a:t>
            </a:r>
            <a:r>
              <a:rPr lang="es-MX" dirty="0" smtClean="0"/>
              <a:t> </a:t>
            </a:r>
            <a:r>
              <a:rPr lang="es-MX" dirty="0"/>
              <a:t>la penalidad contemplada en los delitos electorales perpetrados por funcionarios electorales es mayor a la referida  en tratándose de los ilícitos de la misma naturaleza que comete cualquier persona</a:t>
            </a:r>
            <a:r>
              <a:rPr lang="es-MX" dirty="0" smtClean="0"/>
              <a:t>.</a:t>
            </a:r>
          </a:p>
          <a:p>
            <a:pPr algn="just"/>
            <a:endParaRPr lang="es-ES_tradnl" dirty="0"/>
          </a:p>
        </p:txBody>
      </p:sp>
      <p:sp>
        <p:nvSpPr>
          <p:cNvPr id="9" name="Elipse 8"/>
          <p:cNvSpPr/>
          <p:nvPr/>
        </p:nvSpPr>
        <p:spPr>
          <a:xfrm>
            <a:off x="2935932" y="1294769"/>
            <a:ext cx="212992" cy="2203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96" y="3676650"/>
            <a:ext cx="2667132" cy="2488406"/>
          </a:xfrm>
          <a:prstGeom prst="rect">
            <a:avLst/>
          </a:prstGeom>
        </p:spPr>
      </p:pic>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61909"/>
          </a:xfrm>
          <a:prstGeom prst="rect">
            <a:avLst/>
          </a:prstGeom>
        </p:spPr>
      </p:pic>
      <p:sp>
        <p:nvSpPr>
          <p:cNvPr id="2" name="Rectángulo 1"/>
          <p:cNvSpPr/>
          <p:nvPr/>
        </p:nvSpPr>
        <p:spPr>
          <a:xfrm>
            <a:off x="2068252" y="3659940"/>
            <a:ext cx="5507181" cy="2585323"/>
          </a:xfrm>
          <a:prstGeom prst="rect">
            <a:avLst/>
          </a:prstGeom>
        </p:spPr>
        <p:txBody>
          <a:bodyPr wrap="square">
            <a:spAutoFit/>
          </a:bodyPr>
          <a:lstStyle/>
          <a:p>
            <a:pPr algn="just"/>
            <a:endParaRPr lang="es-ES_tradnl" dirty="0" smtClean="0">
              <a:effectLst/>
            </a:endParaRPr>
          </a:p>
          <a:p>
            <a:pPr algn="just"/>
            <a:r>
              <a:rPr lang="es-MX" dirty="0" smtClean="0">
                <a:effectLst/>
              </a:rPr>
              <a:t>Desafortunadamente hoy en día es cada vez más común el mal uso que se le ha dado a los registros, padrones, listas de electores, etc., generalmente, estos son comercializados a terceros, como lo pueden ser tiendas departamentales, instituciones bancarias, etc., o incluso, se puede dar el caso de que esos datos sean vendidos a organizaciones delictivas ávidas de conocer información tan delicada para la consecución de sus fines.</a:t>
            </a:r>
            <a:endParaRPr lang="es-ES_tradnl" dirty="0">
              <a:effectLst/>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28055" t="29027" r="14723" b="22083"/>
          <a:stretch/>
        </p:blipFill>
        <p:spPr>
          <a:xfrm>
            <a:off x="3600450" y="1383465"/>
            <a:ext cx="2664511" cy="2276475"/>
          </a:xfrm>
          <a:prstGeom prst="rect">
            <a:avLst/>
          </a:prstGeom>
        </p:spPr>
      </p:pic>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1745028" y="1507551"/>
            <a:ext cx="6419168" cy="2862322"/>
          </a:xfrm>
          <a:prstGeom prst="rect">
            <a:avLst/>
          </a:prstGeom>
        </p:spPr>
        <p:txBody>
          <a:bodyPr wrap="square">
            <a:spAutoFit/>
          </a:bodyPr>
          <a:lstStyle/>
          <a:p>
            <a:pPr lvl="0" algn="just"/>
            <a:r>
              <a:rPr lang="es-MX" dirty="0" smtClean="0">
                <a:effectLst/>
              </a:rPr>
              <a:t>No entregue o impida la entrega oportuna de documentos o materiales electorales, sin mediar causa justificada.</a:t>
            </a:r>
          </a:p>
          <a:p>
            <a:pPr lvl="0" algn="just"/>
            <a:endParaRPr lang="es-ES_tradnl" dirty="0" smtClean="0">
              <a:effectLst/>
            </a:endParaRPr>
          </a:p>
          <a:p>
            <a:pPr algn="just"/>
            <a:endParaRPr lang="es-ES_tradnl" dirty="0" smtClean="0">
              <a:effectLst/>
            </a:endParaRPr>
          </a:p>
          <a:p>
            <a:pPr lvl="0" algn="just"/>
            <a:r>
              <a:rPr lang="es-MX" dirty="0" smtClean="0">
                <a:effectLst/>
              </a:rPr>
              <a:t>Induzca o ejerza presión, en ejercicio de sus funciones, sobre los electores para votar o abstenerse de votar por un partido político, coalición o candidato.</a:t>
            </a:r>
          </a:p>
          <a:p>
            <a:pPr lvl="0" algn="just"/>
            <a:endParaRPr lang="es-ES_tradnl" dirty="0" smtClean="0">
              <a:effectLst/>
            </a:endParaRPr>
          </a:p>
          <a:p>
            <a:pPr algn="just"/>
            <a:r>
              <a:rPr lang="es-MX" dirty="0"/>
              <a:t>En virtud de los diversos intereses que convergen en el escenario electoral, desafortunadamente, es frecuente que los </a:t>
            </a:r>
            <a:endParaRPr lang="es-ES" dirty="0"/>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954456" y="1673762"/>
            <a:ext cx="4706395" cy="4801314"/>
          </a:xfrm>
          <a:prstGeom prst="rect">
            <a:avLst/>
          </a:prstGeom>
        </p:spPr>
        <p:txBody>
          <a:bodyPr wrap="square">
            <a:spAutoFit/>
          </a:bodyPr>
          <a:lstStyle/>
          <a:p>
            <a:pPr lvl="0" algn="just"/>
            <a:r>
              <a:rPr lang="es-MX" b="1" dirty="0"/>
              <a:t>La Fiscalia Especializada para la Atención de Delitos </a:t>
            </a:r>
            <a:r>
              <a:rPr lang="es-MX" b="1" dirty="0" smtClean="0"/>
              <a:t>Electorales.</a:t>
            </a:r>
            <a:r>
              <a:rPr lang="es-ES_tradnl" dirty="0"/>
              <a:t> </a:t>
            </a:r>
            <a:endParaRPr lang="es-ES_tradnl" dirty="0" smtClean="0"/>
          </a:p>
          <a:p>
            <a:pPr algn="just"/>
            <a:r>
              <a:rPr lang="es-MX" dirty="0"/>
              <a:t> </a:t>
            </a:r>
            <a:endParaRPr lang="es-ES_tradnl" dirty="0" smtClean="0">
              <a:effectLst/>
            </a:endParaRPr>
          </a:p>
          <a:p>
            <a:pPr algn="just"/>
            <a:r>
              <a:rPr lang="es-MX" dirty="0" smtClean="0"/>
              <a:t>EL 23 </a:t>
            </a:r>
            <a:r>
              <a:rPr lang="es-MX" dirty="0"/>
              <a:t>de marzo de 1994, el Consejo General del entonces Instituto Federal Electoral (hoy Instituto Nacional Electoral, INE), encomendó a su Presidente la promoción, ante la Procuraduría General de la República (PGR), de la creación de una </a:t>
            </a:r>
            <a:r>
              <a:rPr lang="es-MX" i="1" dirty="0"/>
              <a:t>“fiscalía especial”</a:t>
            </a:r>
            <a:r>
              <a:rPr lang="es-MX" dirty="0"/>
              <a:t> para la investigación de delitos </a:t>
            </a:r>
            <a:r>
              <a:rPr lang="es-MX" dirty="0" smtClean="0"/>
              <a:t>electorales</a:t>
            </a:r>
          </a:p>
          <a:p>
            <a:pPr algn="just"/>
            <a:endParaRPr lang="es-ES_tradnl" dirty="0" smtClean="0">
              <a:effectLst/>
            </a:endParaRPr>
          </a:p>
          <a:p>
            <a:pPr algn="just"/>
            <a:r>
              <a:rPr lang="es-MX" dirty="0"/>
              <a:t>E</a:t>
            </a:r>
            <a:r>
              <a:rPr lang="es-MX" dirty="0" smtClean="0"/>
              <a:t>l </a:t>
            </a:r>
            <a:r>
              <a:rPr lang="es-MX" dirty="0"/>
              <a:t>19 de julio de 1994 se publicó en el DOF el Decreto </a:t>
            </a:r>
            <a:r>
              <a:rPr lang="es-MX" dirty="0" smtClean="0"/>
              <a:t>Presidencial dio la creación de la Fiscalia para Delitos Electorales. </a:t>
            </a:r>
          </a:p>
          <a:p>
            <a:pPr algn="just"/>
            <a:endParaRPr lang="es-MX" dirty="0"/>
          </a:p>
          <a:p>
            <a:pPr algn="just"/>
            <a:endParaRPr lang="es-ES_tradnl" dirty="0"/>
          </a:p>
          <a:p>
            <a:pPr algn="just"/>
            <a:endParaRPr lang="es-ES"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26" y="2095501"/>
            <a:ext cx="4166909" cy="3724640"/>
          </a:xfrm>
          <a:prstGeom prst="rect">
            <a:avLst/>
          </a:prstGeom>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1817946" y="2043538"/>
            <a:ext cx="6469451" cy="923330"/>
          </a:xfrm>
          <a:prstGeom prst="rect">
            <a:avLst/>
          </a:prstGeom>
        </p:spPr>
        <p:txBody>
          <a:bodyPr wrap="square">
            <a:spAutoFit/>
          </a:bodyPr>
          <a:lstStyle/>
          <a:p>
            <a:pPr algn="just"/>
            <a:r>
              <a:rPr lang="es-MX" dirty="0" smtClean="0">
                <a:effectLst/>
              </a:rPr>
              <a:t>funcionarios electorales incurran en la inducción o la presión sobre el electorado en relación al sentido de su voto.</a:t>
            </a:r>
          </a:p>
          <a:p>
            <a:pPr algn="just"/>
            <a:r>
              <a:rPr lang="es-MX" dirty="0"/>
              <a:t> </a:t>
            </a:r>
            <a:endParaRPr lang="es-ES_tradnl" dirty="0" smtClean="0">
              <a:effectLst/>
            </a:endParaRPr>
          </a:p>
        </p:txBody>
      </p:sp>
      <p:sp>
        <p:nvSpPr>
          <p:cNvPr id="7" name="Rectángulo 6"/>
          <p:cNvSpPr/>
          <p:nvPr/>
        </p:nvSpPr>
        <p:spPr>
          <a:xfrm>
            <a:off x="1680089" y="3111940"/>
            <a:ext cx="6525551" cy="1200329"/>
          </a:xfrm>
          <a:prstGeom prst="rect">
            <a:avLst/>
          </a:prstGeom>
        </p:spPr>
        <p:txBody>
          <a:bodyPr wrap="square">
            <a:spAutoFit/>
          </a:bodyPr>
          <a:lstStyle/>
          <a:p>
            <a:pPr algn="just"/>
            <a:r>
              <a:rPr lang="es-MX" dirty="0"/>
              <a:t>IX. Permita que un ciudadano emita su voto a sabiendas de que no cumple con los requisitos de ley o que se introduzcan en las urnas ilícitamente una o más boletas </a:t>
            </a:r>
            <a:r>
              <a:rPr lang="es-MX" dirty="0" smtClean="0"/>
              <a:t>electorales</a:t>
            </a:r>
            <a:r>
              <a:rPr lang="es-MX" dirty="0"/>
              <a:t>.</a:t>
            </a:r>
            <a:endParaRPr lang="es-MX" dirty="0" smtClean="0"/>
          </a:p>
          <a:p>
            <a:pPr algn="just"/>
            <a:endParaRPr lang="es-ES_tradnl" dirty="0"/>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38818"/>
          </a:xfrm>
          <a:prstGeom prst="rect">
            <a:avLst/>
          </a:prstGeom>
        </p:spPr>
      </p:pic>
      <p:sp>
        <p:nvSpPr>
          <p:cNvPr id="2" name="Rectángulo 1"/>
          <p:cNvSpPr/>
          <p:nvPr/>
        </p:nvSpPr>
        <p:spPr>
          <a:xfrm>
            <a:off x="1609725" y="2396283"/>
            <a:ext cx="6702713" cy="3139321"/>
          </a:xfrm>
          <a:prstGeom prst="rect">
            <a:avLst/>
          </a:prstGeom>
        </p:spPr>
        <p:txBody>
          <a:bodyPr wrap="square">
            <a:spAutoFit/>
          </a:bodyPr>
          <a:lstStyle/>
          <a:p>
            <a:pPr algn="just"/>
            <a:r>
              <a:rPr lang="es-MX" dirty="0"/>
              <a:t>X. Divulgue, de manera pública y dolosa, noticias falsas en torno al desarrollo de la jornada electoral o respecto de sus resultados</a:t>
            </a:r>
            <a:r>
              <a:rPr lang="es-MX" dirty="0" smtClean="0"/>
              <a:t>.</a:t>
            </a:r>
          </a:p>
          <a:p>
            <a:pPr algn="just"/>
            <a:endParaRPr lang="es-ES_tradnl" dirty="0"/>
          </a:p>
          <a:p>
            <a:pPr algn="just"/>
            <a:r>
              <a:rPr lang="es-MX" dirty="0"/>
              <a:t>La presente conducta resultada cada vez más frecuente y como ejemplo se encuentra la divulgación de noticias falsas tales como que en determinada casilla o distrito se han registrado hechos violentos, evidentemente, con miras a atemorizar a la población y así evitar que la misma salga a votar. </a:t>
            </a:r>
            <a:endParaRPr lang="es-MX" dirty="0" smtClean="0"/>
          </a:p>
          <a:p>
            <a:pPr algn="just"/>
            <a:endParaRPr lang="es-ES_tradnl" dirty="0"/>
          </a:p>
          <a:p>
            <a:pPr algn="just"/>
            <a:r>
              <a:rPr lang="es-MX" dirty="0"/>
              <a:t>Además, a últimas fechas las redes sociales se han convertido en un instrumento idóneo para la divulgación de dichas </a:t>
            </a:r>
            <a:r>
              <a:rPr lang="es-MX" dirty="0" smtClean="0"/>
              <a:t>noticias.</a:t>
            </a:r>
            <a:endParaRPr lang="es-ES_tradnl" dirty="0"/>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651018" y="1729973"/>
            <a:ext cx="6239646" cy="4247317"/>
          </a:xfrm>
          <a:prstGeom prst="rect">
            <a:avLst/>
          </a:prstGeom>
        </p:spPr>
        <p:txBody>
          <a:bodyPr wrap="square">
            <a:spAutoFit/>
          </a:bodyPr>
          <a:lstStyle/>
          <a:p>
            <a:pPr lvl="0" algn="just"/>
            <a:r>
              <a:rPr lang="es-MX" b="1" dirty="0" smtClean="0">
                <a:effectLst/>
              </a:rPr>
              <a:t>Por funcionarios partidistas</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De conformidad a lo dispuesto por la Carta Magna, en el artículo 9°, en su primer párrafo, no se puede coartar el derecho de asociarse o reunirse pacíficamente, con cualquier objeto lícito; sin embargo, para efecto de tomar parte de los asuntos políticos del país, solamente podrán hacerlo aquellos que sean ciudadanos de la República Mexicana.</a:t>
            </a:r>
            <a:endParaRPr lang="es-ES_tradnl" dirty="0" smtClean="0">
              <a:effectLst/>
            </a:endParaRPr>
          </a:p>
          <a:p>
            <a:pPr algn="just"/>
            <a:r>
              <a:rPr lang="es-MX" dirty="0" smtClean="0">
                <a:effectLst/>
              </a:rPr>
              <a:t> </a:t>
            </a:r>
            <a:endParaRPr lang="es-ES_tradnl" dirty="0" smtClean="0">
              <a:effectLst/>
            </a:endParaRPr>
          </a:p>
          <a:p>
            <a:pPr algn="just"/>
            <a:r>
              <a:rPr lang="es-MX" dirty="0"/>
              <a:t>Cabe recordar que para ser considerado como “ciudadano mexicano” es preciso contar con dieciocho años cumplidos y tener un modo honesto de vivir (Artículo 34 Constitucional), así las cosas, el artículo 35 del mismo ordenamiento, en su fracción segunda, establece algunas de las facultades que todo ciudadano mexicano </a:t>
            </a:r>
            <a:endParaRPr lang="es-ES" dirty="0"/>
          </a:p>
        </p:txBody>
      </p:sp>
      <p:sp>
        <p:nvSpPr>
          <p:cNvPr id="8" name="Elipse 7"/>
          <p:cNvSpPr/>
          <p:nvPr/>
        </p:nvSpPr>
        <p:spPr>
          <a:xfrm>
            <a:off x="2291186" y="1783810"/>
            <a:ext cx="212992" cy="2203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07342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056511" y="1751584"/>
            <a:ext cx="6299486" cy="3693319"/>
          </a:xfrm>
          <a:prstGeom prst="rect">
            <a:avLst/>
          </a:prstGeom>
        </p:spPr>
        <p:txBody>
          <a:bodyPr wrap="square">
            <a:spAutoFit/>
          </a:bodyPr>
          <a:lstStyle/>
          <a:p>
            <a:r>
              <a:rPr lang="es-MX" dirty="0" smtClean="0">
                <a:effectLst/>
              </a:rPr>
              <a:t>podrá ejercer en materia política, como lo es el derecho a votar y ser votado. En este sentido, para ejercer el derecho al voto pasivo,  alguno de los partidos políticos debidamente registrados, lo postularán para un cargo de elección popular;  es importante destacar que, a partir del 2012,  existen ya reguladas las denominadas “candidaturas independientes” que serán materia de otro foro.</a:t>
            </a:r>
          </a:p>
          <a:p>
            <a:endParaRPr lang="es-ES_tradnl" dirty="0" smtClean="0">
              <a:effectLst/>
            </a:endParaRPr>
          </a:p>
          <a:p>
            <a:r>
              <a:rPr lang="es-MX" dirty="0" smtClean="0">
                <a:effectLst/>
              </a:rPr>
              <a:t>Toda vez que existen militantes de partidos políticos que, a su vez, ejercen cargos públicos, el legislador consideró trascedente el incorporar en la LGMDE un listado de las conductas típicas que pueden ser cometidas por funcionarios partidistas:</a:t>
            </a:r>
          </a:p>
          <a:p>
            <a:endParaRPr lang="es-ES_tradnl" dirty="0" smtClean="0">
              <a:effectLst/>
            </a:endParaRPr>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938377" y="1719354"/>
            <a:ext cx="3259089" cy="7294305"/>
          </a:xfrm>
          <a:prstGeom prst="rect">
            <a:avLst/>
          </a:prstGeom>
        </p:spPr>
        <p:txBody>
          <a:bodyPr wrap="square">
            <a:spAutoFit/>
          </a:bodyPr>
          <a:lstStyle/>
          <a:p>
            <a:pPr algn="just"/>
            <a:r>
              <a:rPr lang="es-MX" b="1" dirty="0" smtClean="0"/>
              <a:t>        Artículo </a:t>
            </a:r>
            <a:r>
              <a:rPr lang="es-MX" b="1" dirty="0"/>
              <a:t>9</a:t>
            </a:r>
            <a:r>
              <a:rPr lang="es-MX" dirty="0"/>
              <a:t>. Se impondrán de cien a doscientos días multa y prisión de dos a seis años, al funcionario partidista o al candidato que</a:t>
            </a:r>
            <a:r>
              <a:rPr lang="es-MX" dirty="0" smtClean="0"/>
              <a:t>:</a:t>
            </a:r>
          </a:p>
          <a:p>
            <a:pPr algn="just"/>
            <a:endParaRPr lang="es-ES_tradnl" dirty="0"/>
          </a:p>
          <a:p>
            <a:pPr algn="just"/>
            <a:r>
              <a:rPr lang="es-MX" dirty="0" smtClean="0">
                <a:effectLst/>
              </a:rPr>
              <a:t>I. Ejerza presión o induzca a los electores a votar o abstenerse de votar por un candidato, partido político o coalición, el día de la elección o en alguno de los tres días anteriores a la misma;</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II. Realice o distribuya propaganda electoral durante la jornada electoral;</a:t>
            </a:r>
            <a:endParaRPr lang="es-ES_tradnl" dirty="0" smtClean="0">
              <a:effectLst/>
            </a:endParaRPr>
          </a:p>
          <a:p>
            <a:pPr algn="just"/>
            <a:r>
              <a:rPr lang="es-MX" dirty="0" smtClean="0">
                <a:effectLst/>
              </a:rPr>
              <a:t> </a:t>
            </a:r>
          </a:p>
          <a:p>
            <a:pPr algn="just"/>
            <a:endParaRPr lang="es-ES_tradnl" dirty="0" smtClean="0">
              <a:effectLst/>
            </a:endParaRPr>
          </a:p>
          <a:p>
            <a:pPr algn="just"/>
            <a:r>
              <a:rPr lang="es-MX" dirty="0" smtClean="0">
                <a:effectLst/>
              </a:rPr>
              <a:t> </a:t>
            </a:r>
            <a:endParaRPr lang="es-ES_tradnl" dirty="0" smtClean="0">
              <a:effectLst/>
            </a:endParaRPr>
          </a:p>
          <a:p>
            <a:pPr algn="just"/>
            <a:endParaRPr lang="es-MX" dirty="0" smtClean="0">
              <a:effectLst/>
            </a:endParaRPr>
          </a:p>
          <a:p>
            <a:pPr algn="just"/>
            <a:endParaRPr lang="es-MX" dirty="0"/>
          </a:p>
          <a:p>
            <a:pPr algn="just"/>
            <a:endParaRPr lang="es-MX" dirty="0" smtClean="0">
              <a:effectLst/>
            </a:endParaRPr>
          </a:p>
          <a:p>
            <a:pPr algn="just"/>
            <a:endParaRPr lang="es-MX" dirty="0"/>
          </a:p>
          <a:p>
            <a:pPr algn="just"/>
            <a:endParaRPr lang="es-MX" dirty="0" smtClean="0">
              <a:effectLst/>
            </a:endParaRPr>
          </a:p>
          <a:p>
            <a:pPr algn="just"/>
            <a:endParaRPr lang="es-MX" dirty="0"/>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11944" b="25000"/>
          <a:stretch/>
        </p:blipFill>
        <p:spPr>
          <a:xfrm>
            <a:off x="4275636" y="2390775"/>
            <a:ext cx="4599694" cy="2900362"/>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4105275" y="1344215"/>
            <a:ext cx="4689364" cy="4801314"/>
          </a:xfrm>
          <a:prstGeom prst="rect">
            <a:avLst/>
          </a:prstGeom>
        </p:spPr>
        <p:txBody>
          <a:bodyPr wrap="square">
            <a:spAutoFit/>
          </a:bodyPr>
          <a:lstStyle/>
          <a:p>
            <a:r>
              <a:rPr lang="es-MX" dirty="0" smtClean="0">
                <a:effectLst/>
              </a:rPr>
              <a:t>V. Divulgue, de manera pública y dolosa, noticias falsas en torno al desarrollo de la jornada electoral o respecto de sus resultados;</a:t>
            </a:r>
            <a:endParaRPr lang="es-ES_tradnl" dirty="0" smtClean="0">
              <a:effectLst/>
            </a:endParaRPr>
          </a:p>
          <a:p>
            <a:r>
              <a:rPr lang="es-MX" dirty="0" smtClean="0">
                <a:effectLst/>
              </a:rPr>
              <a:t> </a:t>
            </a:r>
            <a:endParaRPr lang="es-ES_tradnl" dirty="0" smtClean="0">
              <a:effectLst/>
            </a:endParaRPr>
          </a:p>
          <a:p>
            <a:r>
              <a:rPr lang="es-MX" dirty="0" smtClean="0">
                <a:effectLst/>
              </a:rPr>
              <a:t> </a:t>
            </a:r>
            <a:endParaRPr lang="es-ES_tradnl" dirty="0" smtClean="0">
              <a:effectLst/>
            </a:endParaRPr>
          </a:p>
          <a:p>
            <a:r>
              <a:rPr lang="es-MX" dirty="0" smtClean="0">
                <a:effectLst/>
              </a:rPr>
              <a:t>VII. Se abstenga de rendir cuentas o de realizar la comprobación o justificación de los gastos ordinarios o gastos de eventos proselitistas de campaña de algún partido político, coalición, agrupación política nacional o candidato, una vez que hubiese sido legalmente requerido dentro del ámbito de sus facultades;</a:t>
            </a:r>
            <a:endParaRPr lang="es-ES_tradnl" dirty="0" smtClean="0">
              <a:effectLst/>
            </a:endParaRPr>
          </a:p>
          <a:p>
            <a:r>
              <a:rPr lang="es-MX" dirty="0" smtClean="0">
                <a:effectLst/>
              </a:rPr>
              <a:t> </a:t>
            </a:r>
            <a:endParaRPr lang="es-ES_tradnl" dirty="0" smtClean="0">
              <a:effectLst/>
            </a:endParaRPr>
          </a:p>
          <a:p>
            <a:r>
              <a:rPr lang="es-MX" dirty="0" smtClean="0">
                <a:effectLst/>
              </a:rPr>
              <a:t>VIII. Durante la etapa de preparación de la elección o en la jornada electoral, solicite votos por paga, promesa de dinero, recompensa o cualquier otra contraprestación;</a:t>
            </a:r>
            <a:endParaRPr lang="es-ES_tradnl" dirty="0">
              <a:effectLst/>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38" y="1842433"/>
            <a:ext cx="4003437" cy="4303096"/>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
            <a:ext cx="9144000" cy="6910351"/>
          </a:xfrm>
          <a:prstGeom prst="rect">
            <a:avLst/>
          </a:prstGeom>
        </p:spPr>
      </p:pic>
      <p:sp>
        <p:nvSpPr>
          <p:cNvPr id="2" name="Rectángulo 1"/>
          <p:cNvSpPr/>
          <p:nvPr/>
        </p:nvSpPr>
        <p:spPr>
          <a:xfrm>
            <a:off x="2465523" y="1709816"/>
            <a:ext cx="5858992" cy="923330"/>
          </a:xfrm>
          <a:prstGeom prst="rect">
            <a:avLst/>
          </a:prstGeom>
        </p:spPr>
        <p:txBody>
          <a:bodyPr wrap="square">
            <a:spAutoFit/>
          </a:bodyPr>
          <a:lstStyle/>
          <a:p>
            <a:pPr algn="just"/>
            <a:r>
              <a:rPr lang="es-MX" dirty="0" smtClean="0">
                <a:effectLst/>
              </a:rPr>
              <a:t>IX. Oculte, altere o niegue la información que le sea legalmente requerida por la autoridad electoral competente, </a:t>
            </a:r>
            <a:endParaRPr lang="es-ES_tradnl" dirty="0" smtClean="0">
              <a:effectLst/>
            </a:endParaRPr>
          </a:p>
          <a:p>
            <a:pPr algn="just"/>
            <a:r>
              <a:rPr lang="es-MX" dirty="0" smtClean="0">
                <a:effectLst/>
              </a:rPr>
              <a:t> </a:t>
            </a:r>
            <a:endParaRPr lang="es-ES_tradnl" dirty="0" smtClean="0">
              <a:effectLst/>
            </a:endParaRPr>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313841" y="971691"/>
            <a:ext cx="6223439" cy="1754326"/>
          </a:xfrm>
          <a:prstGeom prst="rect">
            <a:avLst/>
          </a:prstGeom>
        </p:spPr>
        <p:txBody>
          <a:bodyPr wrap="square">
            <a:spAutoFit/>
          </a:bodyPr>
          <a:lstStyle/>
          <a:p>
            <a:pPr lvl="0" algn="just"/>
            <a:r>
              <a:rPr lang="es-MX" b="1" dirty="0" smtClean="0">
                <a:effectLst/>
              </a:rPr>
              <a:t>Por servidores públicos</a:t>
            </a:r>
          </a:p>
          <a:p>
            <a:pPr lvl="0" algn="just"/>
            <a:endParaRPr lang="es-ES_tradnl" dirty="0" smtClean="0">
              <a:effectLst/>
            </a:endParaRPr>
          </a:p>
          <a:p>
            <a:pPr algn="just"/>
            <a:r>
              <a:rPr lang="es-MX" dirty="0" smtClean="0">
                <a:effectLst/>
              </a:rPr>
              <a:t>En virtud de los intereses que rodean al servicio público, es frecuente encontrar escenarios en los que el servidor público, de forma autoritaria, y desde luego haciendo uso de la jerarquía que le asiste, se aleja de lo que debe ser un servidor</a:t>
            </a:r>
            <a:endParaRPr lang="es-ES_tradnl" dirty="0" smtClean="0">
              <a:effectLst/>
            </a:endParaRPr>
          </a:p>
        </p:txBody>
      </p:sp>
      <p:sp>
        <p:nvSpPr>
          <p:cNvPr id="7" name="Elipse 6"/>
          <p:cNvSpPr/>
          <p:nvPr/>
        </p:nvSpPr>
        <p:spPr>
          <a:xfrm>
            <a:off x="2123169" y="1102974"/>
            <a:ext cx="212992" cy="2203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13334" b="37221"/>
          <a:stretch/>
        </p:blipFill>
        <p:spPr>
          <a:xfrm>
            <a:off x="2457450" y="3630802"/>
            <a:ext cx="5717829" cy="2827148"/>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26805" b="20000"/>
          <a:stretch/>
        </p:blipFill>
        <p:spPr>
          <a:xfrm>
            <a:off x="179085" y="3543299"/>
            <a:ext cx="4386970" cy="2333625"/>
          </a:xfrm>
          <a:prstGeom prst="rect">
            <a:avLst/>
          </a:prstGeom>
        </p:spPr>
      </p:pic>
      <p:sp>
        <p:nvSpPr>
          <p:cNvPr id="2" name="Rectángulo 1"/>
          <p:cNvSpPr/>
          <p:nvPr/>
        </p:nvSpPr>
        <p:spPr>
          <a:xfrm>
            <a:off x="4566055" y="535730"/>
            <a:ext cx="4376118" cy="5632311"/>
          </a:xfrm>
          <a:prstGeom prst="rect">
            <a:avLst/>
          </a:prstGeom>
        </p:spPr>
        <p:txBody>
          <a:bodyPr wrap="square">
            <a:spAutoFit/>
          </a:bodyPr>
          <a:lstStyle/>
          <a:p>
            <a:pPr algn="just"/>
            <a:r>
              <a:rPr lang="es-MX" b="1" dirty="0" smtClean="0">
                <a:effectLst/>
              </a:rPr>
              <a:t>Artículo 11</a:t>
            </a:r>
            <a:r>
              <a:rPr lang="es-MX" dirty="0" smtClean="0">
                <a:effectLst/>
              </a:rPr>
              <a:t>.</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 Coaccione o amenace a sus subordinados para que participen en eventos proselitistas de precampaña o campaña, para que voten o se abstengan de votar por un candidato, partido político o coalición;</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II. Condicione la prestación de un servicio público, el cumplimiento de programas gubernamentales, el otorgamiento de concesiones, permisos, licencias, autorizaciones, franquicias, exenciones o la realización de obras públicas, en el ámbito de su competencia, a la emisión del sufragio en favor de un precandidato, candidato, partido político o coalición; a la abstención del ejercicio del derecho de voto o al compromiso de no votar a favor de un precandidato, candidato, partido o coalición.</a:t>
            </a:r>
            <a:endParaRPr lang="es-ES_tradnl" dirty="0">
              <a:effectLst/>
            </a:endParaRPr>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4314825" y="1074837"/>
            <a:ext cx="4598968" cy="5355312"/>
          </a:xfrm>
          <a:prstGeom prst="rect">
            <a:avLst/>
          </a:prstGeom>
        </p:spPr>
        <p:txBody>
          <a:bodyPr wrap="square">
            <a:spAutoFit/>
          </a:bodyPr>
          <a:lstStyle/>
          <a:p>
            <a:pPr algn="just"/>
            <a:r>
              <a:rPr lang="es-MX" dirty="0" smtClean="0">
                <a:effectLst/>
              </a:rPr>
              <a:t>Si el condicionamiento del programa gubernamental, se realiza utilizando programas de naturaleza social, se aumentará hasta un tercio de la pena prevista en este artículo;</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III. Destine, utilice o permita la utilización, de manera ilegal de fondos, bienes o servicios que tenga a su disposición, en virtud de su cargo, al apoyo o al perjuicio de un precandidato, partido político, coalición, agrupación política o candidato, sin perjuicio de las penas que puedan corresponder por el delito de peculado;</a:t>
            </a:r>
            <a:endParaRPr lang="es-ES_tradnl" dirty="0" smtClean="0">
              <a:effectLst/>
            </a:endParaRPr>
          </a:p>
          <a:p>
            <a:pPr algn="just"/>
            <a:r>
              <a:rPr lang="es-MX" dirty="0" smtClean="0">
                <a:effectLst/>
              </a:rPr>
              <a:t> </a:t>
            </a:r>
            <a:endParaRPr lang="es-ES_tradnl" dirty="0" smtClean="0">
              <a:effectLst/>
            </a:endParaRPr>
          </a:p>
          <a:p>
            <a:pPr algn="just"/>
            <a:r>
              <a:rPr lang="es-MX" dirty="0" smtClean="0">
                <a:effectLst/>
              </a:rPr>
              <a:t>IV. Proporcione apoyo o preste algún servicio a un precandidato, partido político, coalición, agrupación política o candidato, sea que lo haga por sí mismo o a través de sus subordinados, en sus horarios de labores;</a:t>
            </a:r>
            <a:endParaRPr lang="es-ES_tradnl" dirty="0">
              <a:effectLst/>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14722" b="22917"/>
          <a:stretch/>
        </p:blipFill>
        <p:spPr>
          <a:xfrm>
            <a:off x="141252" y="3552825"/>
            <a:ext cx="4032321" cy="2514600"/>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
            <a:ext cx="9144000" cy="6858000"/>
          </a:xfrm>
          <a:prstGeom prst="rect">
            <a:avLst/>
          </a:prstGeom>
        </p:spPr>
      </p:pic>
      <p:sp>
        <p:nvSpPr>
          <p:cNvPr id="2" name="Rectángulo 1"/>
          <p:cNvSpPr/>
          <p:nvPr/>
        </p:nvSpPr>
        <p:spPr>
          <a:xfrm>
            <a:off x="1921508" y="1861359"/>
            <a:ext cx="3910497" cy="2862322"/>
          </a:xfrm>
          <a:prstGeom prst="rect">
            <a:avLst/>
          </a:prstGeom>
        </p:spPr>
        <p:txBody>
          <a:bodyPr wrap="square">
            <a:spAutoFit/>
          </a:bodyPr>
          <a:lstStyle/>
          <a:p>
            <a:pPr algn="just"/>
            <a:r>
              <a:rPr lang="es-MX" dirty="0"/>
              <a:t>Reformadas diversas disposiciones de la Ley Orgánica de la PGR y, como se mencionó anteriormente, se estableció la creación de la FEPADE, con el rango de subprocuraduría, invistiéndose a su titular de plena autonomía técnica</a:t>
            </a:r>
            <a:r>
              <a:rPr lang="es-MX" dirty="0" smtClean="0"/>
              <a:t>.</a:t>
            </a:r>
          </a:p>
          <a:p>
            <a:pPr algn="just"/>
            <a:endParaRPr lang="es-MX" dirty="0"/>
          </a:p>
          <a:p>
            <a:pPr algn="just"/>
            <a:endParaRPr lang="es-MX" dirty="0" smtClean="0"/>
          </a:p>
          <a:p>
            <a:pPr algn="just"/>
            <a:r>
              <a:rPr lang="es-MX" dirty="0" smtClean="0"/>
              <a:t>De </a:t>
            </a:r>
            <a:r>
              <a:rPr lang="es-MX" dirty="0"/>
              <a:t>lo anterior se puede extraer que las funciones principales de la FEPADE son:</a:t>
            </a:r>
            <a:endParaRPr lang="es-ES_tradnl" dirty="0">
              <a:effectLst/>
            </a:endParaRPr>
          </a:p>
        </p:txBody>
      </p:sp>
      <p:sp>
        <p:nvSpPr>
          <p:cNvPr id="3" name="Rectángulo 2"/>
          <p:cNvSpPr/>
          <p:nvPr/>
        </p:nvSpPr>
        <p:spPr>
          <a:xfrm>
            <a:off x="3876757" y="730959"/>
            <a:ext cx="4572000" cy="646331"/>
          </a:xfrm>
          <a:prstGeom prst="rect">
            <a:avLst/>
          </a:prstGeom>
        </p:spPr>
        <p:txBody>
          <a:bodyPr>
            <a:spAutoFit/>
          </a:bodyPr>
          <a:lstStyle/>
          <a:p>
            <a:pPr lvl="0"/>
            <a:endParaRPr lang="es-ES_tradnl" b="1" dirty="0" smtClean="0">
              <a:effectLst/>
            </a:endParaRPr>
          </a:p>
          <a:p>
            <a:pPr lvl="0"/>
            <a:endParaRPr lang="es-ES_tradnl" b="1" dirty="0" smtClean="0">
              <a:effectLst/>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288" y="1145298"/>
            <a:ext cx="1979353" cy="5446002"/>
          </a:xfrm>
          <a:prstGeom prst="rect">
            <a:avLst/>
          </a:prstGeom>
        </p:spPr>
      </p:pic>
      <p:sp>
        <p:nvSpPr>
          <p:cNvPr id="4" name="Rectángulo 3"/>
          <p:cNvSpPr/>
          <p:nvPr/>
        </p:nvSpPr>
        <p:spPr>
          <a:xfrm>
            <a:off x="6424500" y="1506321"/>
            <a:ext cx="1801780" cy="1015663"/>
          </a:xfrm>
          <a:prstGeom prst="rect">
            <a:avLst/>
          </a:prstGeom>
        </p:spPr>
        <p:txBody>
          <a:bodyPr wrap="square">
            <a:spAutoFit/>
          </a:bodyPr>
          <a:lstStyle/>
          <a:p>
            <a:pPr lvl="0" algn="ctr"/>
            <a:r>
              <a:rPr lang="es-MX" sz="1200" b="1" dirty="0"/>
              <a:t>Investigar hechos probablemente </a:t>
            </a:r>
            <a:r>
              <a:rPr lang="es-MX" sz="1200" b="1" dirty="0" smtClean="0"/>
              <a:t>constitutivos</a:t>
            </a:r>
          </a:p>
          <a:p>
            <a:pPr lvl="0" algn="ctr"/>
            <a:r>
              <a:rPr lang="es-MX" sz="1200" b="1" dirty="0" smtClean="0"/>
              <a:t> </a:t>
            </a:r>
            <a:r>
              <a:rPr lang="es-MX" sz="1200" b="1" dirty="0"/>
              <a:t>de </a:t>
            </a:r>
            <a:r>
              <a:rPr lang="es-MX" sz="1200" b="1" dirty="0" smtClean="0"/>
              <a:t>delitos</a:t>
            </a:r>
          </a:p>
          <a:p>
            <a:pPr lvl="0" algn="ctr"/>
            <a:r>
              <a:rPr lang="es-MX" sz="1200" b="1" dirty="0" smtClean="0"/>
              <a:t> </a:t>
            </a:r>
            <a:r>
              <a:rPr lang="es-MX" sz="1200" b="1" dirty="0"/>
              <a:t>electorales</a:t>
            </a:r>
          </a:p>
        </p:txBody>
      </p:sp>
      <p:sp>
        <p:nvSpPr>
          <p:cNvPr id="7" name="Rectángulo 6"/>
          <p:cNvSpPr/>
          <p:nvPr/>
        </p:nvSpPr>
        <p:spPr>
          <a:xfrm>
            <a:off x="6291895" y="3022273"/>
            <a:ext cx="1747205" cy="461665"/>
          </a:xfrm>
          <a:prstGeom prst="rect">
            <a:avLst/>
          </a:prstGeom>
        </p:spPr>
        <p:txBody>
          <a:bodyPr wrap="square">
            <a:spAutoFit/>
          </a:bodyPr>
          <a:lstStyle/>
          <a:p>
            <a:pPr lvl="0" algn="r"/>
            <a:r>
              <a:rPr lang="es-MX" sz="1200" b="1" dirty="0"/>
              <a:t>Prevenir la </a:t>
            </a:r>
            <a:r>
              <a:rPr lang="es-MX" sz="1200" b="1" dirty="0" smtClean="0"/>
              <a:t>comisión</a:t>
            </a:r>
          </a:p>
          <a:p>
            <a:pPr lvl="0" algn="r"/>
            <a:r>
              <a:rPr lang="es-MX" sz="1200" b="1" dirty="0" smtClean="0"/>
              <a:t> </a:t>
            </a:r>
            <a:r>
              <a:rPr lang="es-MX" sz="1200" b="1" dirty="0"/>
              <a:t>de delitos electorales</a:t>
            </a:r>
          </a:p>
        </p:txBody>
      </p:sp>
      <p:sp>
        <p:nvSpPr>
          <p:cNvPr id="8" name="Rectángulo 7"/>
          <p:cNvSpPr/>
          <p:nvPr/>
        </p:nvSpPr>
        <p:spPr>
          <a:xfrm>
            <a:off x="6441292" y="4277028"/>
            <a:ext cx="1685707" cy="830997"/>
          </a:xfrm>
          <a:prstGeom prst="rect">
            <a:avLst/>
          </a:prstGeom>
        </p:spPr>
        <p:txBody>
          <a:bodyPr wrap="square">
            <a:spAutoFit/>
          </a:bodyPr>
          <a:lstStyle/>
          <a:p>
            <a:pPr lvl="0" algn="ctr"/>
            <a:r>
              <a:rPr lang="es-MX" sz="1200" b="1" dirty="0"/>
              <a:t>Perseguir a los transgresores de la normatividad penal electoral</a:t>
            </a:r>
            <a:endParaRPr lang="es-ES_tradnl" sz="1200" b="1" dirty="0"/>
          </a:p>
        </p:txBody>
      </p:sp>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359138" y="1167805"/>
            <a:ext cx="6051812" cy="3139321"/>
          </a:xfrm>
          <a:prstGeom prst="rect">
            <a:avLst/>
          </a:prstGeom>
        </p:spPr>
        <p:txBody>
          <a:bodyPr wrap="square">
            <a:spAutoFit/>
          </a:bodyPr>
          <a:lstStyle/>
          <a:p>
            <a:pPr algn="just"/>
            <a:r>
              <a:rPr lang="es-MX" dirty="0" smtClean="0">
                <a:effectLst/>
              </a:rPr>
              <a:t>V. Solicite a sus subordinados, por cualquier medio, aportaciones de dinero o en especie para apoyar a un precandidato, candidato, partido político, coalición o agrupación política, o</a:t>
            </a:r>
            <a:endParaRPr lang="es-ES_tradnl" dirty="0" smtClean="0">
              <a:effectLst/>
            </a:endParaRPr>
          </a:p>
          <a:p>
            <a:pPr algn="just"/>
            <a:r>
              <a:rPr lang="es-MX" dirty="0" smtClean="0">
                <a:effectLst/>
              </a:rPr>
              <a:t> </a:t>
            </a:r>
            <a:endParaRPr lang="es-ES_tradnl" dirty="0" smtClean="0">
              <a:effectLst/>
            </a:endParaRPr>
          </a:p>
          <a:p>
            <a:pPr lvl="0" algn="just"/>
            <a:r>
              <a:rPr lang="es-MX" dirty="0"/>
              <a:t>Se abstenga de entregar o niegue, sin causa justificada, la información que le sea solicitada por la autoridad electoral competente, relacionada con funciones de fiscalización</a:t>
            </a:r>
            <a:r>
              <a:rPr lang="es-MX" dirty="0" smtClean="0"/>
              <a:t>.</a:t>
            </a:r>
          </a:p>
          <a:p>
            <a:pPr lvl="0" algn="just"/>
            <a:endParaRPr lang="es-MX" dirty="0"/>
          </a:p>
          <a:p>
            <a:pPr lvl="0" algn="just"/>
            <a:endParaRPr lang="es-MX" dirty="0" smtClean="0"/>
          </a:p>
          <a:p>
            <a:pPr lvl="0" algn="just"/>
            <a:endParaRPr lang="es-ES_tradnl" dirty="0"/>
          </a:p>
        </p:txBody>
      </p:sp>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t="11667" b="31944"/>
          <a:stretch/>
        </p:blipFill>
        <p:spPr>
          <a:xfrm>
            <a:off x="2816115" y="3733800"/>
            <a:ext cx="4794360" cy="2703486"/>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448" y="1981962"/>
            <a:ext cx="5038344" cy="3602736"/>
          </a:xfrm>
          <a:prstGeom prst="rect">
            <a:avLst/>
          </a:prstGeom>
        </p:spPr>
      </p:pic>
      <p:sp>
        <p:nvSpPr>
          <p:cNvPr id="4" name="CuadroTexto 3"/>
          <p:cNvSpPr txBox="1"/>
          <p:nvPr/>
        </p:nvSpPr>
        <p:spPr>
          <a:xfrm>
            <a:off x="3529965" y="1287780"/>
            <a:ext cx="3714750" cy="369332"/>
          </a:xfrm>
          <a:prstGeom prst="rect">
            <a:avLst/>
          </a:prstGeom>
          <a:noFill/>
        </p:spPr>
        <p:txBody>
          <a:bodyPr wrap="square" rtlCol="0">
            <a:spAutoFit/>
          </a:bodyPr>
          <a:lstStyle/>
          <a:p>
            <a:r>
              <a:rPr lang="es-MX" b="1" dirty="0" smtClean="0"/>
              <a:t>REQUISITOS PARA LA DENUNCIA</a:t>
            </a:r>
            <a:endParaRPr lang="es-MX" b="1" dirty="0"/>
          </a:p>
        </p:txBody>
      </p:sp>
    </p:spTree>
    <p:extLst>
      <p:ext uri="{BB962C8B-B14F-4D97-AF65-F5344CB8AC3E}">
        <p14:creationId xmlns:p14="http://schemas.microsoft.com/office/powerpoint/2010/main" val="1876335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6 Proceso alternativo"/>
          <p:cNvSpPr/>
          <p:nvPr/>
        </p:nvSpPr>
        <p:spPr>
          <a:xfrm>
            <a:off x="2190931" y="1568771"/>
            <a:ext cx="6151442" cy="581127"/>
          </a:xfrm>
          <a:prstGeom prst="flowChartAlternateProcess">
            <a:avLst/>
          </a:prstGeom>
          <a:solidFill>
            <a:srgbClr val="8A0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latin typeface="Bookman Old Style" panose="02050604050505020204" pitchFamily="18" charset="0"/>
                <a:cs typeface="Arial" panose="020B0604020202020204" pitchFamily="34" charset="0"/>
              </a:rPr>
              <a:t>MEDIOS DE ATENCIÓN CIUDADANA </a:t>
            </a:r>
            <a:endParaRPr lang="es-MX" sz="2000" dirty="0">
              <a:latin typeface="Bookman Old Style" panose="02050604050505020204" pitchFamily="18"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1135202" y="2275967"/>
            <a:ext cx="7306323" cy="2885404"/>
          </a:xfrm>
          <a:prstGeom prst="rect">
            <a:avLst/>
          </a:prstGeom>
        </p:spPr>
      </p:pic>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t="16111" b="21250"/>
          <a:stretch/>
        </p:blipFill>
        <p:spPr>
          <a:xfrm>
            <a:off x="1219200" y="1809500"/>
            <a:ext cx="7694741" cy="4819900"/>
          </a:xfrm>
          <a:prstGeom prst="rect">
            <a:avLst/>
          </a:prstGeom>
        </p:spPr>
      </p:pic>
    </p:spTree>
    <p:extLst>
      <p:ext uri="{BB962C8B-B14F-4D97-AF65-F5344CB8AC3E}">
        <p14:creationId xmlns:p14="http://schemas.microsoft.com/office/powerpoint/2010/main" val="28128536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637" y="3140364"/>
            <a:ext cx="3701281" cy="2494590"/>
          </a:xfrm>
          <a:prstGeom prst="rect">
            <a:avLst/>
          </a:prstGeom>
        </p:spPr>
      </p:pic>
      <p:pic>
        <p:nvPicPr>
          <p:cNvPr id="6" name="2 Imagen" descr="Sin-título-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9161" y="1410358"/>
            <a:ext cx="3357562"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ángulo 1"/>
          <p:cNvSpPr/>
          <p:nvPr/>
        </p:nvSpPr>
        <p:spPr>
          <a:xfrm>
            <a:off x="4234905" y="4191583"/>
            <a:ext cx="4572000" cy="1754327"/>
          </a:xfrm>
          <a:prstGeom prst="rect">
            <a:avLst/>
          </a:prstGeom>
        </p:spPr>
        <p:txBody>
          <a:bodyPr>
            <a:spAutoFit/>
          </a:bodyPr>
          <a:lstStyle/>
          <a:p>
            <a:pPr algn="ctr"/>
            <a:r>
              <a:rPr lang="es-MX" dirty="0" smtClean="0">
                <a:solidFill>
                  <a:srgbClr val="4B4B4B"/>
                </a:solidFill>
                <a:effectLst>
                  <a:outerShdw blurRad="38100" dist="38100" dir="2700000" algn="tl">
                    <a:srgbClr val="000000"/>
                  </a:outerShdw>
                </a:effectLst>
                <a:latin typeface="Calibri" charset="0"/>
              </a:rPr>
              <a:t>Si lo prefieres, puedes visitar la </a:t>
            </a:r>
          </a:p>
          <a:p>
            <a:pPr algn="ctr"/>
            <a:r>
              <a:rPr lang="es-MX" dirty="0" smtClean="0">
                <a:solidFill>
                  <a:srgbClr val="4B4B4B"/>
                </a:solidFill>
                <a:effectLst>
                  <a:outerShdw blurRad="38100" dist="38100" dir="2700000" algn="tl">
                    <a:srgbClr val="000000"/>
                  </a:outerShdw>
                </a:effectLst>
                <a:latin typeface="Calibri" charset="0"/>
              </a:rPr>
              <a:t>FEPADE en Boulevard Adolfo López </a:t>
            </a:r>
          </a:p>
          <a:p>
            <a:pPr algn="ctr"/>
            <a:r>
              <a:rPr lang="es-MX" dirty="0" smtClean="0">
                <a:solidFill>
                  <a:srgbClr val="4B4B4B"/>
                </a:solidFill>
                <a:effectLst>
                  <a:outerShdw blurRad="38100" dist="38100" dir="2700000" algn="tl">
                    <a:srgbClr val="000000"/>
                  </a:outerShdw>
                </a:effectLst>
                <a:latin typeface="Calibri" charset="0"/>
              </a:rPr>
              <a:t>Mateos Núm. 2836, Colonia Tizapán</a:t>
            </a:r>
          </a:p>
          <a:p>
            <a:pPr algn="ctr"/>
            <a:r>
              <a:rPr lang="es-MX" dirty="0" smtClean="0">
                <a:solidFill>
                  <a:srgbClr val="4B4B4B"/>
                </a:solidFill>
                <a:effectLst>
                  <a:outerShdw blurRad="38100" dist="38100" dir="2700000" algn="tl">
                    <a:srgbClr val="000000"/>
                  </a:outerShdw>
                </a:effectLst>
                <a:latin typeface="Calibri" charset="0"/>
              </a:rPr>
              <a:t>San Ángel, Delegación </a:t>
            </a:r>
          </a:p>
          <a:p>
            <a:pPr algn="ctr"/>
            <a:r>
              <a:rPr lang="es-MX" dirty="0" smtClean="0">
                <a:solidFill>
                  <a:srgbClr val="4B4B4B"/>
                </a:solidFill>
                <a:effectLst>
                  <a:outerShdw blurRad="38100" dist="38100" dir="2700000" algn="tl">
                    <a:srgbClr val="000000"/>
                  </a:outerShdw>
                </a:effectLst>
                <a:latin typeface="Calibri" charset="0"/>
              </a:rPr>
              <a:t>Álvaro Obregón, C.P. 01090, </a:t>
            </a:r>
          </a:p>
          <a:p>
            <a:pPr algn="ctr"/>
            <a:r>
              <a:rPr lang="es-MX" dirty="0" smtClean="0">
                <a:solidFill>
                  <a:srgbClr val="4B4B4B"/>
                </a:solidFill>
                <a:effectLst>
                  <a:outerShdw blurRad="38100" dist="38100" dir="2700000" algn="tl">
                    <a:srgbClr val="000000"/>
                  </a:outerShdw>
                </a:effectLst>
                <a:latin typeface="Calibri" charset="0"/>
              </a:rPr>
              <a:t>México, D.F.</a:t>
            </a:r>
            <a:endParaRPr lang="es-MX" dirty="0">
              <a:solidFill>
                <a:srgbClr val="4B4B4B"/>
              </a:solidFill>
              <a:effectLst>
                <a:outerShdw blurRad="38100" dist="38100" dir="2700000" algn="tl">
                  <a:srgbClr val="000000"/>
                </a:outerShdw>
              </a:effectLst>
              <a:latin typeface="Calibri" charset="0"/>
            </a:endParaRPr>
          </a:p>
        </p:txBody>
      </p:sp>
      <p:sp>
        <p:nvSpPr>
          <p:cNvPr id="8" name="CuadroTexto 7"/>
          <p:cNvSpPr txBox="1"/>
          <p:nvPr/>
        </p:nvSpPr>
        <p:spPr>
          <a:xfrm>
            <a:off x="567921" y="5684412"/>
            <a:ext cx="1911125" cy="923330"/>
          </a:xfrm>
          <a:prstGeom prst="rect">
            <a:avLst/>
          </a:prstGeom>
          <a:noFill/>
        </p:spPr>
        <p:txBody>
          <a:bodyPr wrap="square" rtlCol="0">
            <a:spAutoFit/>
          </a:bodyPr>
          <a:lstStyle/>
          <a:p>
            <a:pPr algn="ctr"/>
            <a:r>
              <a:rPr lang="es-MX" dirty="0" smtClean="0"/>
              <a:t>Aplicación móvil disponible en IOS y Android.</a:t>
            </a:r>
            <a:endParaRPr lang="es-MX" dirty="0"/>
          </a:p>
        </p:txBody>
      </p:sp>
    </p:spTree>
    <p:extLst>
      <p:ext uri="{BB962C8B-B14F-4D97-AF65-F5344CB8AC3E}">
        <p14:creationId xmlns:p14="http://schemas.microsoft.com/office/powerpoint/2010/main" val="11042352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p:cNvSpPr/>
          <p:nvPr/>
        </p:nvSpPr>
        <p:spPr>
          <a:xfrm>
            <a:off x="2082187" y="1692276"/>
            <a:ext cx="6426129" cy="4662815"/>
          </a:xfrm>
          <a:prstGeom prst="rect">
            <a:avLst/>
          </a:prstGeom>
        </p:spPr>
        <p:txBody>
          <a:bodyPr wrap="square">
            <a:spAutoFit/>
          </a:bodyPr>
          <a:lstStyle/>
          <a:p>
            <a:pPr marL="2717800" indent="0" algn="r">
              <a:lnSpc>
                <a:spcPct val="150000"/>
              </a:lnSpc>
              <a:spcAft>
                <a:spcPts val="0"/>
              </a:spcAft>
              <a:buNone/>
            </a:pPr>
            <a:endPar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r>
              <a:rPr lang="es-MX" b="1" i="1" dirty="0">
                <a:solidFill>
                  <a:srgbClr val="000000"/>
                </a:solidFill>
                <a:latin typeface="Soberana Texto" panose="02000000000000000000" pitchFamily="50" charset="0"/>
                <a:ea typeface="Calibri" panose="020F0502020204030204" pitchFamily="34" charset="0"/>
                <a:cs typeface="Times New Roman" panose="02020603050405020304" pitchFamily="18" charset="0"/>
              </a:rPr>
              <a:t>“El político se convierte en estadista, cuando comienza a pensar en las próximas generaciones  no en las próximas elecciones”.</a:t>
            </a:r>
            <a:endParaRPr lang="es-MX" dirty="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3060700" indent="0" algn="r">
              <a:lnSpc>
                <a:spcPct val="150000"/>
              </a:lnSpc>
              <a:spcAft>
                <a:spcPts val="0"/>
              </a:spcAft>
              <a:buNone/>
            </a:pPr>
            <a:r>
              <a:rPr lang="es-MX" b="1" i="1" dirty="0">
                <a:solidFill>
                  <a:srgbClr val="000000"/>
                </a:solidFill>
                <a:latin typeface="Soberana Texto" panose="02000000000000000000" pitchFamily="50" charset="0"/>
                <a:ea typeface="Calibri" panose="020F0502020204030204" pitchFamily="34" charset="0"/>
                <a:cs typeface="Times New Roman" panose="02020603050405020304" pitchFamily="18" charset="0"/>
              </a:rPr>
              <a:t>Sir </a:t>
            </a:r>
            <a:r>
              <a:rPr lang="es-MX" b="1" i="1">
                <a:solidFill>
                  <a:srgbClr val="000000"/>
                </a:solidFill>
                <a:latin typeface="Soberana Texto" panose="02000000000000000000" pitchFamily="50" charset="0"/>
                <a:ea typeface="Calibri" panose="020F0502020204030204" pitchFamily="34" charset="0"/>
                <a:cs typeface="Times New Roman" panose="02020603050405020304" pitchFamily="18" charset="0"/>
              </a:rPr>
              <a:t>Winston </a:t>
            </a:r>
            <a:r>
              <a:rPr lang="es-MX" b="1" i="1"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rPr>
              <a:t>Churchill.</a:t>
            </a:r>
            <a:endPar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endPar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endParaRPr lang="es-MX" b="1" i="1" dirty="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endPar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a:p>
            <a:pPr marL="2717800" indent="0" algn="r">
              <a:lnSpc>
                <a:spcPct val="150000"/>
              </a:lnSpc>
              <a:spcAft>
                <a:spcPts val="0"/>
              </a:spcAft>
              <a:buNone/>
            </a:pPr>
            <a:r>
              <a:rPr lang="es-MX" b="1" i="1" dirty="0" smtClean="0">
                <a:solidFill>
                  <a:srgbClr val="000000"/>
                </a:solidFill>
                <a:latin typeface="Soberana Texto" panose="02000000000000000000" pitchFamily="50" charset="0"/>
                <a:ea typeface="Calibri" panose="020F0502020204030204" pitchFamily="34" charset="0"/>
                <a:cs typeface="Times New Roman" panose="02020603050405020304" pitchFamily="18" charset="0"/>
              </a:rPr>
              <a:t> </a:t>
            </a:r>
            <a:endParaRPr lang="es-MX" dirty="0">
              <a:solidFill>
                <a:srgbClr val="000000"/>
              </a:solidFill>
              <a:latin typeface="Soberana Texto" panose="02000000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911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3916934" y="1505993"/>
            <a:ext cx="4627309" cy="4524315"/>
          </a:xfrm>
          <a:prstGeom prst="rect">
            <a:avLst/>
          </a:prstGeom>
        </p:spPr>
        <p:txBody>
          <a:bodyPr wrap="square">
            <a:spAutoFit/>
          </a:bodyPr>
          <a:lstStyle/>
          <a:p>
            <a:pPr algn="just"/>
            <a:endParaRPr lang="es-ES_tradnl" dirty="0"/>
          </a:p>
          <a:p>
            <a:pPr algn="just"/>
            <a:r>
              <a:rPr lang="es-MX" dirty="0"/>
              <a:t>Por lo que respecta a la competencia de la FEPADE, podemos mencionar que es su atribución principal la de conocer de los delitos electorales </a:t>
            </a:r>
            <a:r>
              <a:rPr lang="es-MX" dirty="0" smtClean="0"/>
              <a:t>federales.</a:t>
            </a:r>
          </a:p>
          <a:p>
            <a:pPr algn="just"/>
            <a:endParaRPr lang="es-MX" dirty="0" smtClean="0"/>
          </a:p>
          <a:p>
            <a:pPr marL="285750" indent="-285750" algn="just">
              <a:buFont typeface="Arial" panose="020B0604020202020204" pitchFamily="34" charset="0"/>
              <a:buChar char="•"/>
            </a:pPr>
            <a:r>
              <a:rPr lang="es-MX" dirty="0" smtClean="0"/>
              <a:t> Elección </a:t>
            </a:r>
            <a:r>
              <a:rPr lang="es-MX" dirty="0"/>
              <a:t>para Presidente de la República</a:t>
            </a:r>
            <a:r>
              <a:rPr lang="es-MX" dirty="0" smtClean="0"/>
              <a:t>,</a:t>
            </a:r>
          </a:p>
          <a:p>
            <a:pPr marL="285750" indent="-285750" algn="just">
              <a:buFont typeface="Arial" panose="020B0604020202020204" pitchFamily="34" charset="0"/>
              <a:buChar char="•"/>
            </a:pPr>
            <a:r>
              <a:rPr lang="es-MX" dirty="0" smtClean="0"/>
              <a:t> </a:t>
            </a:r>
            <a:r>
              <a:rPr lang="es-MX" dirty="0"/>
              <a:t>Diputados Federales y </a:t>
            </a:r>
            <a:endParaRPr lang="es-MX" dirty="0" smtClean="0"/>
          </a:p>
          <a:p>
            <a:pPr marL="285750" indent="-285750" algn="just">
              <a:buFont typeface="Arial" panose="020B0604020202020204" pitchFamily="34" charset="0"/>
              <a:buChar char="•"/>
            </a:pPr>
            <a:r>
              <a:rPr lang="es-MX" dirty="0" smtClean="0"/>
              <a:t>Senadores </a:t>
            </a:r>
            <a:r>
              <a:rPr lang="es-MX" dirty="0"/>
              <a:t>de la República. </a:t>
            </a:r>
            <a:endParaRPr lang="es-MX" dirty="0" smtClean="0"/>
          </a:p>
          <a:p>
            <a:pPr algn="just"/>
            <a:endParaRPr lang="es-ES_tradnl" dirty="0"/>
          </a:p>
          <a:p>
            <a:pPr algn="just"/>
            <a:r>
              <a:rPr lang="es-MX" dirty="0"/>
              <a:t>En relación a las </a:t>
            </a:r>
            <a:r>
              <a:rPr lang="es-MX" b="1" dirty="0"/>
              <a:t>elecciones locales</a:t>
            </a:r>
            <a:r>
              <a:rPr lang="es-MX" dirty="0"/>
              <a:t>, la competencia de la FEPADE es intervenir en la investigación de los delitos electorales, cuando el </a:t>
            </a:r>
            <a:r>
              <a:rPr lang="es-MX" b="1" dirty="0"/>
              <a:t>INE es el encargado de organizar aquellas</a:t>
            </a:r>
            <a:r>
              <a:rPr lang="es-MX" dirty="0"/>
              <a:t>, tal y como lo previene el artículo 50 de la Ley Orgánica del Poder Judicial de la Federación.</a:t>
            </a:r>
            <a:endParaRPr lang="es-ES_tradnl" dirty="0"/>
          </a:p>
        </p:txBody>
      </p:sp>
      <p:pic>
        <p:nvPicPr>
          <p:cNvPr id="6" name="4 Imagen" descr="DSCF0232.JPG"/>
          <p:cNvPicPr>
            <a:picLocks noChangeAspect="1"/>
          </p:cNvPicPr>
          <p:nvPr/>
        </p:nvPicPr>
        <p:blipFill>
          <a:blip r:embed="rId3" cstate="print">
            <a:duotone>
              <a:schemeClr val="accent2">
                <a:shade val="45000"/>
                <a:satMod val="135000"/>
              </a:schemeClr>
              <a:prstClr val="white"/>
            </a:duotone>
          </a:blip>
          <a:stretch>
            <a:fillRect/>
          </a:stretch>
        </p:blipFill>
        <p:spPr>
          <a:xfrm>
            <a:off x="899126" y="3157787"/>
            <a:ext cx="2780001" cy="2034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2197891" y="1725683"/>
            <a:ext cx="5132390" cy="1754326"/>
          </a:xfrm>
          <a:prstGeom prst="rect">
            <a:avLst/>
          </a:prstGeom>
        </p:spPr>
        <p:txBody>
          <a:bodyPr wrap="square">
            <a:spAutoFit/>
          </a:bodyPr>
          <a:lstStyle/>
          <a:p>
            <a:pPr algn="just"/>
            <a:r>
              <a:rPr lang="es-MX" dirty="0"/>
              <a:t>En su aspecto preventivo, la FEPADE se encuentra facultada para celebrar acuerdos con  los gobiernos estatales, o bien con sus respectivas procuradurías o fiscalías, en el ámbito de su competencia</a:t>
            </a:r>
            <a:r>
              <a:rPr lang="es-MX" dirty="0" smtClean="0"/>
              <a:t>.</a:t>
            </a:r>
          </a:p>
          <a:p>
            <a:pPr algn="just"/>
            <a:endParaRPr lang="es-MX" dirty="0" smtClean="0"/>
          </a:p>
          <a:p>
            <a:pPr algn="just"/>
            <a:endParaRPr lang="es-ES_tradnl" dirty="0"/>
          </a:p>
        </p:txBody>
      </p:sp>
      <p:pic>
        <p:nvPicPr>
          <p:cNvPr id="1026" name="Picture 2" descr="Resultado de imagen para acuerdos de fep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891" y="3235502"/>
            <a:ext cx="5149851" cy="24318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ángulo redondeado 8"/>
          <p:cNvSpPr/>
          <p:nvPr/>
        </p:nvSpPr>
        <p:spPr>
          <a:xfrm>
            <a:off x="1990315" y="3488570"/>
            <a:ext cx="3758705" cy="1107088"/>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3" name="CuadroTexto 2"/>
          <p:cNvSpPr txBox="1"/>
          <p:nvPr/>
        </p:nvSpPr>
        <p:spPr>
          <a:xfrm>
            <a:off x="2099310" y="3718948"/>
            <a:ext cx="3394710" cy="646331"/>
          </a:xfrm>
          <a:prstGeom prst="rect">
            <a:avLst/>
          </a:prstGeom>
          <a:noFill/>
        </p:spPr>
        <p:txBody>
          <a:bodyPr wrap="square" rtlCol="0">
            <a:spAutoFit/>
          </a:bodyPr>
          <a:lstStyle/>
          <a:p>
            <a:pPr algn="ctr"/>
            <a:r>
              <a:rPr lang="es-MX" sz="3600" dirty="0" smtClean="0">
                <a:solidFill>
                  <a:schemeClr val="bg1"/>
                </a:solidFill>
              </a:rPr>
              <a:t>LGMDE</a:t>
            </a:r>
            <a:endParaRPr lang="es-MX" sz="3600" dirty="0">
              <a:solidFill>
                <a:schemeClr val="bg1"/>
              </a:solidFill>
            </a:endParaRPr>
          </a:p>
        </p:txBody>
      </p:sp>
      <p:pic>
        <p:nvPicPr>
          <p:cNvPr id="11" name="Picture 7" descr="http://www.google.com.mx/url?source=imgres&amp;ct=img&amp;q=http://www.infocentro.gob.ve/fotos/foto3634.jpg&amp;sa=X&amp;ei=hnBhTNTFEobWtQPq-Ki_Bw&amp;ved=0CAQQ8wc4UA&amp;usg=AFQjCNFfT8c69vzy7TCxYIJeERtD5ku6qg"/>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5603015" y="3031510"/>
            <a:ext cx="2436958" cy="2021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03881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17"/>
            <a:ext cx="9144000" cy="6858000"/>
          </a:xfrm>
          <a:prstGeom prst="rect">
            <a:avLst/>
          </a:prstGeom>
        </p:spPr>
      </p:pic>
      <p:sp>
        <p:nvSpPr>
          <p:cNvPr id="2" name="Rectángulo 1"/>
          <p:cNvSpPr/>
          <p:nvPr/>
        </p:nvSpPr>
        <p:spPr>
          <a:xfrm>
            <a:off x="4463708" y="2101579"/>
            <a:ext cx="4203848" cy="3693319"/>
          </a:xfrm>
          <a:prstGeom prst="rect">
            <a:avLst/>
          </a:prstGeom>
        </p:spPr>
        <p:txBody>
          <a:bodyPr wrap="square">
            <a:spAutoFit/>
          </a:bodyPr>
          <a:lstStyle/>
          <a:p>
            <a:pPr lvl="0" algn="just"/>
            <a:r>
              <a:rPr lang="es-MX" b="1" dirty="0" smtClean="0"/>
              <a:t>Ley </a:t>
            </a:r>
            <a:r>
              <a:rPr lang="es-MX" b="1" dirty="0"/>
              <a:t>General en Materia de Delitos Electorales</a:t>
            </a:r>
            <a:r>
              <a:rPr lang="es-MX" b="1" dirty="0" smtClean="0"/>
              <a:t>.</a:t>
            </a:r>
          </a:p>
          <a:p>
            <a:pPr lvl="0" algn="just"/>
            <a:endParaRPr lang="es-ES_tradnl" dirty="0"/>
          </a:p>
          <a:p>
            <a:pPr algn="just"/>
            <a:r>
              <a:rPr lang="es-MX" dirty="0"/>
              <a:t>Con motivo de las distintas reformas estructurales de nuestro </a:t>
            </a:r>
            <a:r>
              <a:rPr lang="es-MX" dirty="0" smtClean="0"/>
              <a:t>país, entre otras las relativas a la Reforma Político Electoral, se creara la </a:t>
            </a:r>
            <a:r>
              <a:rPr lang="es-MX" dirty="0"/>
              <a:t>Ley General en Materia de Delitos </a:t>
            </a:r>
            <a:r>
              <a:rPr lang="es-MX" dirty="0" smtClean="0"/>
              <a:t>Electorales.</a:t>
            </a:r>
          </a:p>
          <a:p>
            <a:pPr algn="just"/>
            <a:endParaRPr lang="es-ES_tradnl" dirty="0"/>
          </a:p>
          <a:p>
            <a:pPr algn="just"/>
            <a:r>
              <a:rPr lang="es-MX" dirty="0"/>
              <a:t>Como es sabido, la Ley General en Materia de Delitos Electorales (LGMDE) es un dispositivo jurídico, reglamentario del artículo 73 </a:t>
            </a:r>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 y="2944668"/>
            <a:ext cx="3705225" cy="2776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608"/>
            <a:ext cx="9144000" cy="6858000"/>
          </a:xfrm>
          <a:prstGeom prst="rect">
            <a:avLst/>
          </a:prstGeom>
        </p:spPr>
      </p:pic>
      <p:sp>
        <p:nvSpPr>
          <p:cNvPr id="2" name="Rectángulo 1"/>
          <p:cNvSpPr/>
          <p:nvPr/>
        </p:nvSpPr>
        <p:spPr>
          <a:xfrm>
            <a:off x="2581867" y="796295"/>
            <a:ext cx="5147626" cy="4801314"/>
          </a:xfrm>
          <a:prstGeom prst="rect">
            <a:avLst/>
          </a:prstGeom>
        </p:spPr>
        <p:txBody>
          <a:bodyPr wrap="square">
            <a:spAutoFit/>
          </a:bodyPr>
          <a:lstStyle/>
          <a:p>
            <a:pPr algn="just"/>
            <a:r>
              <a:rPr lang="es-MX" dirty="0"/>
              <a:t>constitucional, de orden público y observancia general en todo el territorio nacional.  Su objeto esencial es el de tutelar el adecuado desarrollo de la función pública electoral, a partir del establecimiento de los tipos penales, las sanciones, la distribución de competencias y la forma de coordinación entre los órdenes de gobiernos. </a:t>
            </a:r>
            <a:endParaRPr lang="es-MX" dirty="0" smtClean="0"/>
          </a:p>
          <a:p>
            <a:pPr algn="just"/>
            <a:endParaRPr lang="es-MX" dirty="0"/>
          </a:p>
          <a:p>
            <a:pPr algn="just"/>
            <a:endParaRPr lang="es-MX" dirty="0" smtClean="0"/>
          </a:p>
          <a:p>
            <a:pPr algn="just"/>
            <a:endParaRPr lang="es-MX" dirty="0" smtClean="0"/>
          </a:p>
          <a:p>
            <a:pPr algn="just"/>
            <a:endParaRPr lang="es-MX" dirty="0" smtClean="0"/>
          </a:p>
          <a:p>
            <a:pPr algn="just"/>
            <a:endParaRPr lang="es-MX" dirty="0"/>
          </a:p>
          <a:p>
            <a:pPr algn="just"/>
            <a:endParaRPr lang="es-MX" dirty="0" smtClean="0"/>
          </a:p>
          <a:p>
            <a:pPr algn="just"/>
            <a:endParaRPr lang="es-MX" dirty="0" smtClean="0"/>
          </a:p>
          <a:p>
            <a:pPr algn="just"/>
            <a:endParaRPr lang="es-MX" dirty="0"/>
          </a:p>
          <a:p>
            <a:pPr algn="just"/>
            <a:endParaRPr lang="es-MX" dirty="0" smtClean="0"/>
          </a:p>
          <a:p>
            <a:pPr algn="just"/>
            <a:endParaRPr lang="es-ES_tradnl" dirty="0"/>
          </a:p>
        </p:txBody>
      </p:sp>
      <p:sp>
        <p:nvSpPr>
          <p:cNvPr id="3" name="Rectángulo 2"/>
          <p:cNvSpPr/>
          <p:nvPr/>
        </p:nvSpPr>
        <p:spPr>
          <a:xfrm>
            <a:off x="2221245" y="5543182"/>
            <a:ext cx="4966122" cy="923330"/>
          </a:xfrm>
          <a:prstGeom prst="rect">
            <a:avLst/>
          </a:prstGeom>
        </p:spPr>
        <p:txBody>
          <a:bodyPr wrap="square">
            <a:spAutoFit/>
          </a:bodyPr>
          <a:lstStyle/>
          <a:p>
            <a:pPr lvl="0" algn="just"/>
            <a:endParaRPr lang="es-MX" b="1" dirty="0" smtClean="0"/>
          </a:p>
          <a:p>
            <a:pPr lvl="0" algn="just"/>
            <a:r>
              <a:rPr lang="es-MX" dirty="0" smtClean="0"/>
              <a:t>Por la calidad del sujeto activo pueden haber situaciones que agraven la pena</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296" y="3477234"/>
            <a:ext cx="2229025" cy="2233611"/>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0509" y="3477233"/>
            <a:ext cx="2229025" cy="223361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426" y="3477232"/>
            <a:ext cx="2229025" cy="2233611"/>
          </a:xfrm>
          <a:prstGeom prst="rect">
            <a:avLst/>
          </a:prstGeom>
        </p:spPr>
      </p:pic>
      <p:sp>
        <p:nvSpPr>
          <p:cNvPr id="9" name="Rectángulo 8"/>
          <p:cNvSpPr/>
          <p:nvPr/>
        </p:nvSpPr>
        <p:spPr>
          <a:xfrm>
            <a:off x="1465934" y="4307837"/>
            <a:ext cx="1197748" cy="369332"/>
          </a:xfrm>
          <a:prstGeom prst="rect">
            <a:avLst/>
          </a:prstGeom>
        </p:spPr>
        <p:txBody>
          <a:bodyPr wrap="square">
            <a:spAutoFit/>
          </a:bodyPr>
          <a:lstStyle/>
          <a:p>
            <a:pPr lvl="0" algn="ctr"/>
            <a:r>
              <a:rPr lang="es-MX" b="1" dirty="0">
                <a:solidFill>
                  <a:schemeClr val="bg1">
                    <a:lumMod val="50000"/>
                  </a:schemeClr>
                </a:solidFill>
                <a:latin typeface="Bookman Old Style" panose="02050604050505020204" pitchFamily="18" charset="0"/>
                <a:cs typeface="Times New Roman" pitchFamily="18" charset="0"/>
              </a:rPr>
              <a:t>OFICIO</a:t>
            </a:r>
            <a:endParaRPr lang="es-MX" dirty="0">
              <a:solidFill>
                <a:schemeClr val="bg1">
                  <a:lumMod val="50000"/>
                </a:schemeClr>
              </a:solidFill>
              <a:latin typeface="Bookman Old Style" panose="02050604050505020204" pitchFamily="18" charset="0"/>
            </a:endParaRPr>
          </a:p>
        </p:txBody>
      </p:sp>
      <p:sp>
        <p:nvSpPr>
          <p:cNvPr id="10" name="Rectángulo 9"/>
          <p:cNvSpPr/>
          <p:nvPr/>
        </p:nvSpPr>
        <p:spPr>
          <a:xfrm>
            <a:off x="4035028" y="4080660"/>
            <a:ext cx="1512378" cy="646331"/>
          </a:xfrm>
          <a:prstGeom prst="rect">
            <a:avLst/>
          </a:prstGeom>
        </p:spPr>
        <p:txBody>
          <a:bodyPr wrap="square">
            <a:spAutoFit/>
          </a:bodyPr>
          <a:lstStyle/>
          <a:p>
            <a:pPr lvl="0" algn="ctr"/>
            <a:r>
              <a:rPr lang="es-ES" b="1" dirty="0" smtClean="0">
                <a:solidFill>
                  <a:schemeClr val="bg1">
                    <a:lumMod val="50000"/>
                  </a:schemeClr>
                </a:solidFill>
                <a:latin typeface="Bookman Old Style" panose="02050604050505020204" pitchFamily="18" charset="0"/>
                <a:cs typeface="Times New Roman" pitchFamily="18" charset="0"/>
              </a:rPr>
              <a:t>NO</a:t>
            </a:r>
          </a:p>
          <a:p>
            <a:pPr lvl="0" algn="ctr"/>
            <a:r>
              <a:rPr lang="es-ES" b="1" dirty="0" smtClean="0">
                <a:solidFill>
                  <a:schemeClr val="bg1">
                    <a:lumMod val="50000"/>
                  </a:schemeClr>
                </a:solidFill>
                <a:latin typeface="Bookman Old Style" panose="02050604050505020204" pitchFamily="18" charset="0"/>
                <a:cs typeface="Times New Roman" pitchFamily="18" charset="0"/>
              </a:rPr>
              <a:t> </a:t>
            </a:r>
            <a:r>
              <a:rPr lang="es-ES" b="1" dirty="0">
                <a:solidFill>
                  <a:schemeClr val="bg1">
                    <a:lumMod val="50000"/>
                  </a:schemeClr>
                </a:solidFill>
                <a:latin typeface="Bookman Old Style" panose="02050604050505020204" pitchFamily="18" charset="0"/>
                <a:cs typeface="Times New Roman" pitchFamily="18" charset="0"/>
              </a:rPr>
              <a:t>GRAVES</a:t>
            </a:r>
            <a:r>
              <a:rPr lang="es-ES" dirty="0">
                <a:solidFill>
                  <a:schemeClr val="bg1">
                    <a:lumMod val="50000"/>
                  </a:schemeClr>
                </a:solidFill>
                <a:latin typeface="Bookman Old Style" panose="02050604050505020204" pitchFamily="18" charset="0"/>
                <a:cs typeface="Times New Roman" pitchFamily="18" charset="0"/>
              </a:rPr>
              <a:t> </a:t>
            </a:r>
            <a:endParaRPr lang="es-MX" dirty="0">
              <a:solidFill>
                <a:schemeClr val="bg1">
                  <a:lumMod val="50000"/>
                </a:schemeClr>
              </a:solidFill>
              <a:latin typeface="Bookman Old Style" panose="02050604050505020204" pitchFamily="18" charset="0"/>
            </a:endParaRPr>
          </a:p>
        </p:txBody>
      </p:sp>
      <p:sp>
        <p:nvSpPr>
          <p:cNvPr id="11" name="Rectángulo 10"/>
          <p:cNvSpPr/>
          <p:nvPr/>
        </p:nvSpPr>
        <p:spPr>
          <a:xfrm>
            <a:off x="7095118" y="4314552"/>
            <a:ext cx="1535750" cy="369332"/>
          </a:xfrm>
          <a:prstGeom prst="rect">
            <a:avLst/>
          </a:prstGeom>
        </p:spPr>
        <p:txBody>
          <a:bodyPr wrap="square">
            <a:spAutoFit/>
          </a:bodyPr>
          <a:lstStyle/>
          <a:p>
            <a:pPr lvl="0" algn="ctr"/>
            <a:r>
              <a:rPr lang="es-ES" b="1" dirty="0">
                <a:solidFill>
                  <a:schemeClr val="bg1">
                    <a:lumMod val="50000"/>
                  </a:schemeClr>
                </a:solidFill>
                <a:latin typeface="Bookman Old Style" panose="02050604050505020204" pitchFamily="18" charset="0"/>
                <a:cs typeface="Times New Roman" pitchFamily="18" charset="0"/>
              </a:rPr>
              <a:t>DOLOSOS</a:t>
            </a:r>
            <a:endParaRPr lang="es-MX" dirty="0">
              <a:solidFill>
                <a:schemeClr val="bg1">
                  <a:lumMod val="50000"/>
                </a:schemeClr>
              </a:solidFill>
              <a:latin typeface="Bookman Old Style" panose="02050604050505020204" pitchFamily="18" charset="0"/>
            </a:endParaRPr>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079" y="4066049"/>
            <a:ext cx="997203" cy="866337"/>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240" y="3950389"/>
            <a:ext cx="997203" cy="866337"/>
          </a:xfrm>
          <a:prstGeom prst="rect">
            <a:avLst/>
          </a:prstGeom>
        </p:spPr>
      </p:pic>
      <p:sp>
        <p:nvSpPr>
          <p:cNvPr id="4" name="Rectángulo 3"/>
          <p:cNvSpPr/>
          <p:nvPr/>
        </p:nvSpPr>
        <p:spPr>
          <a:xfrm>
            <a:off x="594005" y="3053600"/>
            <a:ext cx="4393639" cy="369332"/>
          </a:xfrm>
          <a:prstGeom prst="rect">
            <a:avLst/>
          </a:prstGeom>
        </p:spPr>
        <p:txBody>
          <a:bodyPr wrap="none">
            <a:spAutoFit/>
          </a:bodyPr>
          <a:lstStyle/>
          <a:p>
            <a:pPr algn="just"/>
            <a:r>
              <a:rPr lang="es-MX" b="1" dirty="0"/>
              <a:t>3.1 Características de los Delitos Electorales.</a:t>
            </a:r>
          </a:p>
        </p:txBody>
      </p:sp>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lantillas PGR-NFep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
            <a:ext cx="9144000" cy="6858000"/>
          </a:xfrm>
          <a:prstGeom prst="rect">
            <a:avLst/>
          </a:prstGeom>
        </p:spPr>
      </p:pic>
      <p:sp>
        <p:nvSpPr>
          <p:cNvPr id="2" name="Rectángulo 1"/>
          <p:cNvSpPr/>
          <p:nvPr/>
        </p:nvSpPr>
        <p:spPr>
          <a:xfrm>
            <a:off x="2442878" y="1000184"/>
            <a:ext cx="5233989" cy="2585323"/>
          </a:xfrm>
          <a:prstGeom prst="rect">
            <a:avLst/>
          </a:prstGeom>
        </p:spPr>
        <p:txBody>
          <a:bodyPr wrap="square">
            <a:spAutoFit/>
          </a:bodyPr>
          <a:lstStyle/>
          <a:p>
            <a:pPr lvl="0" algn="just"/>
            <a:r>
              <a:rPr lang="es-MX" dirty="0"/>
              <a:t>La aplicación de las penas contempladas en la LGMDE </a:t>
            </a:r>
            <a:r>
              <a:rPr lang="es-MX" b="1" dirty="0"/>
              <a:t>no obsta </a:t>
            </a:r>
            <a:r>
              <a:rPr lang="es-MX" dirty="0"/>
              <a:t>para que, en su caso, se ejecuten las correlativas a otros ilícitos que se hayan verificado junto con los delitos que nos ocupan</a:t>
            </a:r>
            <a:r>
              <a:rPr lang="es-MX" dirty="0" smtClean="0"/>
              <a:t>.</a:t>
            </a:r>
          </a:p>
          <a:p>
            <a:pPr lvl="0" algn="just"/>
            <a:endParaRPr lang="es-ES_tradnl" dirty="0"/>
          </a:p>
          <a:p>
            <a:pPr lvl="0" algn="just"/>
            <a:r>
              <a:rPr lang="es-MX" dirty="0"/>
              <a:t>En el ámbito federal, </a:t>
            </a:r>
            <a:r>
              <a:rPr lang="es-MX" b="1" dirty="0"/>
              <a:t>la Fiscalía Especializada para la Atención de Delitos Electorales </a:t>
            </a:r>
            <a:r>
              <a:rPr lang="es-MX" dirty="0"/>
              <a:t>(FEPADE) </a:t>
            </a:r>
            <a:r>
              <a:rPr lang="es-MX" b="1" dirty="0"/>
              <a:t>es la encargada de investigar y perseguir los delitos electorales.</a:t>
            </a:r>
            <a:endParaRPr lang="es-ES_tradnl" b="1" dirty="0"/>
          </a:p>
        </p:txBody>
      </p:sp>
      <p:sp>
        <p:nvSpPr>
          <p:cNvPr id="4" name="Elipse 3"/>
          <p:cNvSpPr/>
          <p:nvPr/>
        </p:nvSpPr>
        <p:spPr>
          <a:xfrm>
            <a:off x="576262" y="3902078"/>
            <a:ext cx="1985963" cy="1785938"/>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prstClr val="white"/>
                </a:solidFill>
                <a:latin typeface="Bookman Old Style" panose="02050604050505020204" pitchFamily="18" charset="0"/>
                <a:cs typeface="Times New Roman" pitchFamily="18" charset="0"/>
              </a:rPr>
              <a:t>Prevención</a:t>
            </a:r>
            <a:r>
              <a:rPr lang="es-MX" sz="2100" b="1" dirty="0">
                <a:solidFill>
                  <a:prstClr val="white"/>
                </a:solidFill>
                <a:latin typeface="Bookman Old Style" panose="02050604050505020204" pitchFamily="18" charset="0"/>
                <a:cs typeface="Times New Roman" pitchFamily="18" charset="0"/>
              </a:rPr>
              <a:t> </a:t>
            </a:r>
            <a:endParaRPr lang="es-MX" sz="2100" b="1" dirty="0">
              <a:solidFill>
                <a:prstClr val="white"/>
              </a:solidFill>
              <a:latin typeface="Bookman Old Style" panose="02050604050505020204" pitchFamily="18" charset="0"/>
            </a:endParaRPr>
          </a:p>
        </p:txBody>
      </p:sp>
      <p:sp>
        <p:nvSpPr>
          <p:cNvPr id="6" name="Elipse 5"/>
          <p:cNvSpPr/>
          <p:nvPr/>
        </p:nvSpPr>
        <p:spPr>
          <a:xfrm>
            <a:off x="3549951" y="3890746"/>
            <a:ext cx="1985963" cy="1785938"/>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prstClr val="white"/>
                </a:solidFill>
                <a:latin typeface="Bookman Old Style" panose="02050604050505020204" pitchFamily="18" charset="0"/>
                <a:cs typeface="Times New Roman" pitchFamily="18" charset="0"/>
              </a:rPr>
              <a:t>Procuración</a:t>
            </a:r>
            <a:endParaRPr lang="es-MX" sz="1500" b="1" dirty="0">
              <a:solidFill>
                <a:prstClr val="white"/>
              </a:solidFill>
              <a:latin typeface="Bookman Old Style" panose="02050604050505020204" pitchFamily="18" charset="0"/>
            </a:endParaRPr>
          </a:p>
        </p:txBody>
      </p:sp>
      <p:sp>
        <p:nvSpPr>
          <p:cNvPr id="7" name="Elipse 6"/>
          <p:cNvSpPr/>
          <p:nvPr/>
        </p:nvSpPr>
        <p:spPr>
          <a:xfrm>
            <a:off x="6531594" y="3882834"/>
            <a:ext cx="1985963" cy="1785938"/>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b="1" dirty="0">
                <a:solidFill>
                  <a:prstClr val="white"/>
                </a:solidFill>
                <a:latin typeface="Bookman Old Style" panose="02050604050505020204" pitchFamily="18" charset="0"/>
                <a:cs typeface="Times New Roman" pitchFamily="18" charset="0"/>
              </a:rPr>
              <a:t>Investigación</a:t>
            </a:r>
            <a:endParaRPr lang="es-MX" b="1" dirty="0">
              <a:solidFill>
                <a:prstClr val="white"/>
              </a:solidFill>
              <a:latin typeface="Bookman Old Style" panose="02050604050505020204" pitchFamily="18" charset="0"/>
            </a:endParaRPr>
          </a:p>
        </p:txBody>
      </p:sp>
      <p:sp>
        <p:nvSpPr>
          <p:cNvPr id="8" name="6 Proceso alternativo"/>
          <p:cNvSpPr/>
          <p:nvPr/>
        </p:nvSpPr>
        <p:spPr>
          <a:xfrm>
            <a:off x="1442543" y="6066262"/>
            <a:ext cx="6200775" cy="585788"/>
          </a:xfrm>
          <a:prstGeom prst="flowChartAlternateProcess">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dirty="0">
                <a:latin typeface="Bookman Old Style" panose="02050604050505020204" pitchFamily="18" charset="0"/>
                <a:cs typeface="Arial" panose="020B0604020202020204" pitchFamily="34" charset="0"/>
              </a:rPr>
              <a:t>MINISTERIO PÚBLICO  </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690" y="3615261"/>
            <a:ext cx="2495199" cy="2375396"/>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5332" y="3596017"/>
            <a:ext cx="2495199" cy="2375396"/>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975" y="3585507"/>
            <a:ext cx="2495199" cy="2375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211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4350</TotalTime>
  <Words>1440</Words>
  <Application>Microsoft Office PowerPoint</Application>
  <PresentationFormat>Presentación en pantalla (4:3)</PresentationFormat>
  <Paragraphs>163</Paragraphs>
  <Slides>35</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Arial</vt:lpstr>
      <vt:lpstr>Bookman Old Style</vt:lpstr>
      <vt:lpstr>Calibri</vt:lpstr>
      <vt:lpstr>Soberana Texto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pgt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Obed Orduño Reyes</dc:creator>
  <cp:lastModifiedBy>Osorio Moyeda Rodrigo</cp:lastModifiedBy>
  <cp:revision>168</cp:revision>
  <cp:lastPrinted>2017-08-02T14:49:39Z</cp:lastPrinted>
  <dcterms:created xsi:type="dcterms:W3CDTF">2017-06-15T17:27:40Z</dcterms:created>
  <dcterms:modified xsi:type="dcterms:W3CDTF">2018-05-08T02:58:39Z</dcterms:modified>
</cp:coreProperties>
</file>